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330"/>
    <a:srgbClr val="00CC00"/>
    <a:srgbClr val="0C7CD2"/>
    <a:srgbClr val="1F7EE7"/>
    <a:srgbClr val="AE1517"/>
    <a:srgbClr val="CC0000"/>
    <a:srgbClr val="758C3A"/>
    <a:srgbClr val="FC1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>
        <p:scale>
          <a:sx n="60" d="100"/>
          <a:sy n="60" d="100"/>
        </p:scale>
        <p:origin x="-157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43B7933-76B7-4B7D-8348-3F7719B81A28}" type="datetimeFigureOut">
              <a:rPr lang="en-US"/>
              <a:pPr>
                <a:defRPr/>
              </a:pPr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DF0CDF3-73CB-462D-8B42-0269C38E2D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593F59-1212-4C2F-8A86-0C4B96C9C01A}" type="slidenum">
              <a:rPr lang="en-GB" smtClean="0"/>
              <a:pPr/>
              <a:t>16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5C8B1B-0128-4BC3-966D-9308B0BA4EBA}" type="slidenum">
              <a:rPr lang="en-GB" smtClean="0"/>
              <a:pPr/>
              <a:t>25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\logo pens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4300" y="60325"/>
            <a:ext cx="6350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031875"/>
            <a:ext cx="8181975" cy="6000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powerpointstyl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30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99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>
                <a:hlinkClick r:id="rId14"/>
              </a:rPr>
              <a:t>Free Powerpoint Templates</a:t>
            </a:r>
            <a:endParaRPr lang="fr-FR"/>
          </a:p>
        </p:txBody>
      </p:sp>
      <p:pic>
        <p:nvPicPr>
          <p:cNvPr id="18435" name="Picture 29" descr="jtgkhaz tdhfjt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9826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600" b="1"/>
              <a:t>Page </a:t>
            </a:r>
            <a:fld id="{8FA25DA7-767F-411E-A989-355D349E7DB5}" type="slidenum">
              <a:rPr lang="fr-FR" sz="1600" b="1"/>
              <a:pPr>
                <a:defRPr/>
              </a:pPr>
              <a:t>‹#›</a:t>
            </a:fld>
            <a:endParaRPr lang="fr-FR" sz="1600" b="1"/>
          </a:p>
        </p:txBody>
      </p:sp>
      <p:pic>
        <p:nvPicPr>
          <p:cNvPr id="18437" name="Picture 2" descr="F:\logo\logo pens.pn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555625" y="4841875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1952934" y="6532366"/>
            <a:ext cx="104547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50" b="0"/>
              <a:t>Edit by : nand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3743" y="6532366"/>
            <a:ext cx="20136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smtClean="0"/>
              <a:t>Floyd Digital Fundamentals, 9/e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5"/>
          <p:cNvSpPr txBox="1">
            <a:spLocks noChangeArrowheads="1"/>
          </p:cNvSpPr>
          <p:nvPr/>
        </p:nvSpPr>
        <p:spPr bwMode="auto">
          <a:xfrm>
            <a:off x="3348038" y="6237288"/>
            <a:ext cx="299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hlinkClick r:id="rId2"/>
              </a:rPr>
              <a:t>Free Powerpoint Templates</a:t>
            </a:r>
            <a:endParaRPr lang="fr-FR"/>
          </a:p>
        </p:txBody>
      </p:sp>
      <p:pic>
        <p:nvPicPr>
          <p:cNvPr id="21507" name="Picture 24" descr="n,vbn yiolyire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2928938" y="1785938"/>
            <a:ext cx="57467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180000" rIns="180000" bIns="180000">
            <a:spAutoFit/>
          </a:bodyPr>
          <a:lstStyle/>
          <a:p>
            <a:pPr algn="ctr"/>
            <a:r>
              <a:rPr lang="fr-FR" sz="3600" b="1">
                <a:latin typeface="Times New Roman" pitchFamily="18" charset="0"/>
                <a:cs typeface="Times New Roman" pitchFamily="18" charset="0"/>
              </a:rPr>
              <a:t>Rangkaian Logika I</a:t>
            </a:r>
          </a:p>
          <a:p>
            <a:pPr algn="ctr"/>
            <a:endParaRPr lang="fr-FR" sz="36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3600" b="1" i="1">
                <a:latin typeface="Times New Roman" pitchFamily="18" charset="0"/>
                <a:cs typeface="Times New Roman" pitchFamily="18" charset="0"/>
              </a:rPr>
              <a:t>Konsep Digital</a:t>
            </a:r>
          </a:p>
          <a:p>
            <a:pPr algn="ctr"/>
            <a:endParaRPr lang="fr-FR" sz="3600" b="1" i="1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3200" b="1" i="1">
                <a:latin typeface="Times New Roman" pitchFamily="18" charset="0"/>
                <a:cs typeface="Times New Roman" pitchFamily="18" charset="0"/>
              </a:rPr>
              <a:t>By : nand</a:t>
            </a:r>
            <a:endParaRPr lang="fr-FR" sz="3600" b="1">
              <a:latin typeface="Verdana" pitchFamily="34" charset="0"/>
            </a:endParaRPr>
          </a:p>
        </p:txBody>
      </p:sp>
      <p:pic>
        <p:nvPicPr>
          <p:cNvPr id="21509" name="Picture 2" descr="F:\logo\logo pe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1813" y="1714500"/>
            <a:ext cx="6350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43000"/>
            <a:ext cx="8229600" cy="23574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sz="2800" smtClean="0"/>
              <a:t>Selain frekuensi dan periode,  Bentuk gelombang pulsa berulang terdiri atas amplitudo (</a:t>
            </a:r>
            <a:r>
              <a:rPr lang="en-US" sz="2800" i="1" smtClean="0"/>
              <a:t>A</a:t>
            </a:r>
            <a:r>
              <a:rPr lang="en-US" sz="2800" smtClean="0"/>
              <a:t>), lebar pulsa (</a:t>
            </a:r>
            <a:r>
              <a:rPr lang="en-US" sz="2800" i="1" smtClean="0"/>
              <a:t>t</a:t>
            </a:r>
            <a:r>
              <a:rPr lang="en-US" sz="2800" i="1" baseline="-25000" smtClean="0"/>
              <a:t>W</a:t>
            </a:r>
            <a:r>
              <a:rPr lang="en-US" sz="2800" smtClean="0"/>
              <a:t>) dan </a:t>
            </a:r>
            <a:r>
              <a:rPr lang="en-US" sz="2800" i="1" smtClean="0"/>
              <a:t>duty cycle</a:t>
            </a:r>
            <a:r>
              <a:rPr lang="en-US" sz="2800" smtClean="0"/>
              <a:t>. </a:t>
            </a:r>
          </a:p>
          <a:p>
            <a:pPr eaLnBrk="1" hangingPunct="1"/>
            <a:r>
              <a:rPr lang="en-US" sz="2800" i="1" smtClean="0"/>
              <a:t>Duty cycle </a:t>
            </a:r>
            <a:r>
              <a:rPr lang="en-US" sz="2800" smtClean="0"/>
              <a:t>adalah ratio </a:t>
            </a:r>
            <a:r>
              <a:rPr lang="en-US" sz="2800" i="1" smtClean="0"/>
              <a:t>t</a:t>
            </a:r>
            <a:r>
              <a:rPr lang="en-US" sz="2800" i="1" baseline="-25000" smtClean="0"/>
              <a:t>W</a:t>
            </a:r>
            <a:r>
              <a:rPr lang="en-US" sz="2800" smtClean="0"/>
              <a:t>  dan </a:t>
            </a:r>
            <a:r>
              <a:rPr lang="en-US" sz="2800" i="1" smtClean="0"/>
              <a:t>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i="1" smtClean="0"/>
              <a:t>Duty Cycle = t</a:t>
            </a:r>
            <a:r>
              <a:rPr lang="en-US" sz="2400" i="1" baseline="-25000" smtClean="0"/>
              <a:t>W</a:t>
            </a:r>
            <a:r>
              <a:rPr lang="en-US" sz="2400" smtClean="0"/>
              <a:t> </a:t>
            </a:r>
            <a:r>
              <a:rPr lang="en-US" sz="2400" i="1" smtClean="0"/>
              <a:t>/</a:t>
            </a:r>
            <a:r>
              <a:rPr lang="en-US" sz="2400" smtClean="0"/>
              <a:t> </a:t>
            </a:r>
            <a:r>
              <a:rPr lang="en-US" sz="2400" i="1" smtClean="0"/>
              <a:t>T x 100 %</a:t>
            </a:r>
          </a:p>
          <a:p>
            <a:pPr lvl="1" eaLnBrk="1" hangingPunct="1">
              <a:buFontTx/>
              <a:buNone/>
            </a:pPr>
            <a:endParaRPr lang="en-US" sz="2400" smtClean="0"/>
          </a:p>
        </p:txBody>
      </p:sp>
      <p:sp>
        <p:nvSpPr>
          <p:cNvPr id="7172" name="Title 1"/>
          <p:cNvSpPr>
            <a:spLocks noGrp="1"/>
          </p:cNvSpPr>
          <p:nvPr>
            <p:ph type="title"/>
          </p:nvPr>
        </p:nvSpPr>
        <p:spPr bwMode="auto">
          <a:xfrm>
            <a:off x="571500" y="285750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Pulsa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2132013" y="3721100"/>
          <a:ext cx="5310187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CorelDRAW" r:id="rId3" imgW="5574960" imgH="2233800" progId="">
                  <p:embed/>
                </p:oleObj>
              </mc:Choice>
              <mc:Fallback>
                <p:oleObj name="CorelDRAW" r:id="rId3" imgW="5574960" imgH="2233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3721100"/>
                        <a:ext cx="5310187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AutoShape 17"/>
          <p:cNvSpPr>
            <a:spLocks noChangeAspect="1" noChangeArrowheads="1" noTextEdit="1"/>
          </p:cNvSpPr>
          <p:nvPr/>
        </p:nvSpPr>
        <p:spPr bwMode="auto">
          <a:xfrm>
            <a:off x="1193800" y="4711700"/>
            <a:ext cx="1046163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1660525" y="4721225"/>
            <a:ext cx="523875" cy="190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1660525" y="5721350"/>
            <a:ext cx="523875" cy="190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698625" y="4730750"/>
            <a:ext cx="66675" cy="1000125"/>
            <a:chOff x="1374" y="2844"/>
            <a:chExt cx="42" cy="630"/>
          </a:xfrm>
        </p:grpSpPr>
        <p:sp>
          <p:nvSpPr>
            <p:cNvPr id="7192" name="Rectangle 24"/>
            <p:cNvSpPr>
              <a:spLocks noChangeArrowheads="1"/>
            </p:cNvSpPr>
            <p:nvPr/>
          </p:nvSpPr>
          <p:spPr bwMode="auto">
            <a:xfrm>
              <a:off x="1386" y="2892"/>
              <a:ext cx="12" cy="19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1374" y="2844"/>
              <a:ext cx="42" cy="66"/>
            </a:xfrm>
            <a:custGeom>
              <a:avLst/>
              <a:gdLst>
                <a:gd name="T0" fmla="*/ 0 w 7"/>
                <a:gd name="T1" fmla="*/ 66 h 11"/>
                <a:gd name="T2" fmla="*/ 18 w 7"/>
                <a:gd name="T3" fmla="*/ 0 h 11"/>
                <a:gd name="T4" fmla="*/ 42 w 7"/>
                <a:gd name="T5" fmla="*/ 66 h 11"/>
                <a:gd name="T6" fmla="*/ 0 w 7"/>
                <a:gd name="T7" fmla="*/ 6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0" y="11"/>
                  </a:moveTo>
                  <a:lnTo>
                    <a:pt x="3" y="0"/>
                  </a:lnTo>
                  <a:lnTo>
                    <a:pt x="7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Rectangle 26"/>
            <p:cNvSpPr>
              <a:spLocks noChangeArrowheads="1"/>
            </p:cNvSpPr>
            <p:nvPr/>
          </p:nvSpPr>
          <p:spPr bwMode="auto">
            <a:xfrm>
              <a:off x="1386" y="3234"/>
              <a:ext cx="12" cy="19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Freeform 27"/>
            <p:cNvSpPr>
              <a:spLocks/>
            </p:cNvSpPr>
            <p:nvPr/>
          </p:nvSpPr>
          <p:spPr bwMode="auto">
            <a:xfrm>
              <a:off x="1374" y="3408"/>
              <a:ext cx="42" cy="66"/>
            </a:xfrm>
            <a:custGeom>
              <a:avLst/>
              <a:gdLst>
                <a:gd name="T0" fmla="*/ 0 w 7"/>
                <a:gd name="T1" fmla="*/ 0 h 11"/>
                <a:gd name="T2" fmla="*/ 18 w 7"/>
                <a:gd name="T3" fmla="*/ 66 h 11"/>
                <a:gd name="T4" fmla="*/ 42 w 7"/>
                <a:gd name="T5" fmla="*/ 0 h 11"/>
                <a:gd name="T6" fmla="*/ 0 w 7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0" y="0"/>
                  </a:moveTo>
                  <a:lnTo>
                    <a:pt x="3" y="1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1104900" y="5084763"/>
            <a:ext cx="13081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FF0000"/>
                </a:solidFill>
              </a:rPr>
              <a:t>Amplitude (</a:t>
            </a:r>
            <a:r>
              <a:rPr lang="en-US" sz="1200" i="1">
                <a:solidFill>
                  <a:srgbClr val="FF0000"/>
                </a:solidFill>
              </a:rPr>
              <a:t>A</a:t>
            </a:r>
            <a:r>
              <a:rPr lang="en-US" sz="120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332038" y="5497513"/>
            <a:ext cx="523875" cy="66675"/>
            <a:chOff x="1773" y="3327"/>
            <a:chExt cx="330" cy="42"/>
          </a:xfrm>
        </p:grpSpPr>
        <p:sp>
          <p:nvSpPr>
            <p:cNvPr id="7189" name="Rectangle 38"/>
            <p:cNvSpPr>
              <a:spLocks noChangeArrowheads="1"/>
            </p:cNvSpPr>
            <p:nvPr/>
          </p:nvSpPr>
          <p:spPr bwMode="auto">
            <a:xfrm>
              <a:off x="1815" y="3339"/>
              <a:ext cx="240" cy="1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Freeform 39"/>
            <p:cNvSpPr>
              <a:spLocks/>
            </p:cNvSpPr>
            <p:nvPr/>
          </p:nvSpPr>
          <p:spPr bwMode="auto">
            <a:xfrm>
              <a:off x="2037" y="3327"/>
              <a:ext cx="66" cy="42"/>
            </a:xfrm>
            <a:custGeom>
              <a:avLst/>
              <a:gdLst>
                <a:gd name="T0" fmla="*/ 0 w 11"/>
                <a:gd name="T1" fmla="*/ 0 h 7"/>
                <a:gd name="T2" fmla="*/ 66 w 11"/>
                <a:gd name="T3" fmla="*/ 18 h 7"/>
                <a:gd name="T4" fmla="*/ 0 w 11"/>
                <a:gd name="T5" fmla="*/ 42 h 7"/>
                <a:gd name="T6" fmla="*/ 0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0" y="0"/>
                  </a:moveTo>
                  <a:lnTo>
                    <a:pt x="11" y="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Freeform 40"/>
            <p:cNvSpPr>
              <a:spLocks/>
            </p:cNvSpPr>
            <p:nvPr/>
          </p:nvSpPr>
          <p:spPr bwMode="auto">
            <a:xfrm>
              <a:off x="1773" y="3327"/>
              <a:ext cx="66" cy="42"/>
            </a:xfrm>
            <a:custGeom>
              <a:avLst/>
              <a:gdLst>
                <a:gd name="T0" fmla="*/ 66 w 11"/>
                <a:gd name="T1" fmla="*/ 0 h 7"/>
                <a:gd name="T2" fmla="*/ 0 w 11"/>
                <a:gd name="T3" fmla="*/ 18 h 7"/>
                <a:gd name="T4" fmla="*/ 66 w 11"/>
                <a:gd name="T5" fmla="*/ 42 h 7"/>
                <a:gd name="T6" fmla="*/ 66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11" y="0"/>
                  </a:moveTo>
                  <a:lnTo>
                    <a:pt x="0" y="3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2336800" y="4757738"/>
            <a:ext cx="8001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00"/>
                </a:solidFill>
              </a:rPr>
              <a:t>Pulse width (</a:t>
            </a:r>
            <a:r>
              <a:rPr lang="en-US" sz="1200" i="1">
                <a:solidFill>
                  <a:srgbClr val="FF0000"/>
                </a:solidFill>
              </a:rPr>
              <a:t>t</a:t>
            </a:r>
            <a:r>
              <a:rPr lang="en-US" sz="1200" i="1" baseline="-25000">
                <a:solidFill>
                  <a:srgbClr val="FF0000"/>
                </a:solidFill>
              </a:rPr>
              <a:t>W</a:t>
            </a:r>
            <a:r>
              <a:rPr lang="en-US" sz="120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2303463" y="5861050"/>
            <a:ext cx="1587500" cy="179388"/>
            <a:chOff x="1755" y="3556"/>
            <a:chExt cx="1000" cy="113"/>
          </a:xfrm>
        </p:grpSpPr>
        <p:sp>
          <p:nvSpPr>
            <p:cNvPr id="7182" name="AutoShape 43"/>
            <p:cNvSpPr>
              <a:spLocks noChangeAspect="1" noChangeArrowheads="1" noTextEdit="1"/>
            </p:cNvSpPr>
            <p:nvPr/>
          </p:nvSpPr>
          <p:spPr bwMode="auto">
            <a:xfrm>
              <a:off x="1755" y="3556"/>
              <a:ext cx="1000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Rectangle 48"/>
            <p:cNvSpPr>
              <a:spLocks noChangeArrowheads="1"/>
            </p:cNvSpPr>
            <p:nvPr/>
          </p:nvSpPr>
          <p:spPr bwMode="auto">
            <a:xfrm>
              <a:off x="1761" y="3562"/>
              <a:ext cx="12" cy="9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Rectangle 49"/>
            <p:cNvSpPr>
              <a:spLocks noChangeArrowheads="1"/>
            </p:cNvSpPr>
            <p:nvPr/>
          </p:nvSpPr>
          <p:spPr bwMode="auto">
            <a:xfrm>
              <a:off x="2733" y="3562"/>
              <a:ext cx="12" cy="9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Rectangle 50"/>
            <p:cNvSpPr>
              <a:spLocks noChangeArrowheads="1"/>
            </p:cNvSpPr>
            <p:nvPr/>
          </p:nvSpPr>
          <p:spPr bwMode="auto">
            <a:xfrm>
              <a:off x="1815" y="3604"/>
              <a:ext cx="174" cy="1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Freeform 51"/>
            <p:cNvSpPr>
              <a:spLocks/>
            </p:cNvSpPr>
            <p:nvPr/>
          </p:nvSpPr>
          <p:spPr bwMode="auto">
            <a:xfrm>
              <a:off x="1767" y="3586"/>
              <a:ext cx="66" cy="42"/>
            </a:xfrm>
            <a:custGeom>
              <a:avLst/>
              <a:gdLst>
                <a:gd name="T0" fmla="*/ 66 w 11"/>
                <a:gd name="T1" fmla="*/ 0 h 7"/>
                <a:gd name="T2" fmla="*/ 0 w 11"/>
                <a:gd name="T3" fmla="*/ 24 h 7"/>
                <a:gd name="T4" fmla="*/ 66 w 11"/>
                <a:gd name="T5" fmla="*/ 42 h 7"/>
                <a:gd name="T6" fmla="*/ 66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11" y="0"/>
                  </a:moveTo>
                  <a:lnTo>
                    <a:pt x="0" y="4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Rectangle 52"/>
            <p:cNvSpPr>
              <a:spLocks noChangeArrowheads="1"/>
            </p:cNvSpPr>
            <p:nvPr/>
          </p:nvSpPr>
          <p:spPr bwMode="auto">
            <a:xfrm>
              <a:off x="2505" y="3604"/>
              <a:ext cx="192" cy="1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Freeform 53"/>
            <p:cNvSpPr>
              <a:spLocks/>
            </p:cNvSpPr>
            <p:nvPr/>
          </p:nvSpPr>
          <p:spPr bwMode="auto">
            <a:xfrm>
              <a:off x="2673" y="3586"/>
              <a:ext cx="66" cy="42"/>
            </a:xfrm>
            <a:custGeom>
              <a:avLst/>
              <a:gdLst>
                <a:gd name="T0" fmla="*/ 0 w 11"/>
                <a:gd name="T1" fmla="*/ 0 h 7"/>
                <a:gd name="T2" fmla="*/ 66 w 11"/>
                <a:gd name="T3" fmla="*/ 24 h 7"/>
                <a:gd name="T4" fmla="*/ 0 w 11"/>
                <a:gd name="T5" fmla="*/ 42 h 7"/>
                <a:gd name="T6" fmla="*/ 0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0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 Box 55"/>
          <p:cNvSpPr txBox="1">
            <a:spLocks noChangeArrowheads="1"/>
          </p:cNvSpPr>
          <p:nvPr/>
        </p:nvSpPr>
        <p:spPr bwMode="auto">
          <a:xfrm>
            <a:off x="2717800" y="5808663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00"/>
                </a:solidFill>
              </a:rPr>
              <a:t>Period, </a:t>
            </a:r>
            <a:r>
              <a:rPr lang="en-US" sz="1200" i="1">
                <a:solidFill>
                  <a:srgbClr val="FF0000"/>
                </a:solidFill>
              </a:rPr>
              <a:t>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/>
      <p:bldP spid="25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Content Placeholder 2"/>
          <p:cNvSpPr>
            <a:spLocks noGrp="1"/>
          </p:cNvSpPr>
          <p:nvPr>
            <p:ph idx="1"/>
          </p:nvPr>
        </p:nvSpPr>
        <p:spPr bwMode="auto">
          <a:xfrm>
            <a:off x="428625" y="1285875"/>
            <a:ext cx="8177213" cy="822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sz="2800" smtClean="0"/>
              <a:t>Timing diagram digunakan untuk menampilkan hubungan antara dua atau lebih dari bentuk gelombang digital.</a:t>
            </a:r>
          </a:p>
        </p:txBody>
      </p:sp>
      <p:sp>
        <p:nvSpPr>
          <p:cNvPr id="8197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smtClean="0">
                <a:solidFill>
                  <a:schemeClr val="tx1"/>
                </a:solidFill>
              </a:rPr>
              <a:t>Timing Diagram</a:t>
            </a: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1676400" y="2697163"/>
          <a:ext cx="49530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CorelDRAW" r:id="rId3" imgW="3385440" imgH="1409760" progId="">
                  <p:embed/>
                </p:oleObj>
              </mc:Choice>
              <mc:Fallback>
                <p:oleObj name="CorelDRAW" r:id="rId3" imgW="3385440" imgH="1409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97163"/>
                        <a:ext cx="49530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13"/>
          <p:cNvSpPr txBox="1">
            <a:spLocks noChangeArrowheads="1"/>
          </p:cNvSpPr>
          <p:nvPr/>
        </p:nvSpPr>
        <p:spPr bwMode="auto">
          <a:xfrm>
            <a:off x="1355725" y="5299075"/>
            <a:ext cx="649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285875" y="5105400"/>
            <a:ext cx="54705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2400"/>
              <a:t> </a:t>
            </a:r>
            <a:r>
              <a:rPr lang="en-US"/>
              <a:t>Diagram dapat diatas dapat diamati secara langsung menggunakan logic analyzer </a:t>
            </a:r>
            <a:endParaRPr lang="en-US" sz="240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6786563" y="5132388"/>
          <a:ext cx="2219325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CorelDRAW" r:id="rId5" imgW="3075120" imgH="2163960" progId="">
                  <p:embed/>
                </p:oleObj>
              </mc:Choice>
              <mc:Fallback>
                <p:oleObj name="CorelDRAW" r:id="rId5" imgW="3075120" imgH="2163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5132388"/>
                        <a:ext cx="2219325" cy="1582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Content Placeholder 2"/>
          <p:cNvSpPr>
            <a:spLocks noGrp="1"/>
          </p:cNvSpPr>
          <p:nvPr>
            <p:ph idx="1"/>
          </p:nvPr>
        </p:nvSpPr>
        <p:spPr bwMode="auto">
          <a:xfrm>
            <a:off x="423863" y="1285875"/>
            <a:ext cx="8177212" cy="619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smtClean="0"/>
              <a:t>Data dapat di transmisikan melalui transfer pararel atau serial</a:t>
            </a:r>
          </a:p>
        </p:txBody>
      </p:sp>
      <p:sp>
        <p:nvSpPr>
          <p:cNvPr id="9223" name="Title 1"/>
          <p:cNvSpPr>
            <a:spLocks noGrp="1"/>
          </p:cNvSpPr>
          <p:nvPr>
            <p:ph type="title"/>
          </p:nvPr>
        </p:nvSpPr>
        <p:spPr bwMode="auto">
          <a:xfrm>
            <a:off x="419100" y="257175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Data transfer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667000" y="2527300"/>
          <a:ext cx="477996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CorelDRAW" r:id="rId3" imgW="3997800" imgH="850320" progId="">
                  <p:embed/>
                </p:oleObj>
              </mc:Choice>
              <mc:Fallback>
                <p:oleObj name="CorelDRAW" r:id="rId3" imgW="3997800" imgH="8503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27300"/>
                        <a:ext cx="4779963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929063" y="2527300"/>
          <a:ext cx="21574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CorelDRAW" r:id="rId5" imgW="1803600" imgH="405360" progId="">
                  <p:embed/>
                </p:oleObj>
              </mc:Choice>
              <mc:Fallback>
                <p:oleObj name="CorelDRAW" r:id="rId5" imgW="1803600" imgH="405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2527300"/>
                        <a:ext cx="215741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667000" y="3441700"/>
          <a:ext cx="4119563" cy="305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CorelDRAW" r:id="rId7" imgW="3444840" imgH="2523960" progId="">
                  <p:embed/>
                </p:oleObj>
              </mc:Choice>
              <mc:Fallback>
                <p:oleObj name="CorelDRAW" r:id="rId7" imgW="3444840" imgH="25239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41700"/>
                        <a:ext cx="4119563" cy="305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3962400" y="3441700"/>
          <a:ext cx="403225" cy="304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CorelDRAW" r:id="rId9" imgW="336240" imgH="2517120" progId="">
                  <p:embed/>
                </p:oleObj>
              </mc:Choice>
              <mc:Fallback>
                <p:oleObj name="CorelDRAW" r:id="rId9" imgW="336240" imgH="2517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441700"/>
                        <a:ext cx="403225" cy="304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368300" y="2797175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Operation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Content Placeholder 2"/>
          <p:cNvSpPr>
            <a:spLocks noGrp="1"/>
          </p:cNvSpPr>
          <p:nvPr>
            <p:ph idx="1"/>
          </p:nvPr>
        </p:nvSpPr>
        <p:spPr bwMode="auto">
          <a:xfrm>
            <a:off x="436563" y="1143000"/>
            <a:ext cx="8177212" cy="492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Terdiri atas:</a:t>
            </a: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 bwMode="auto">
          <a:xfrm>
            <a:off x="428625" y="285750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Operation</a:t>
            </a:r>
          </a:p>
        </p:txBody>
      </p:sp>
      <p:sp>
        <p:nvSpPr>
          <p:cNvPr id="10247" name="WordArt 8"/>
          <p:cNvSpPr>
            <a:spLocks noChangeArrowheads="1" noChangeShapeType="1" noTextEdit="1"/>
          </p:cNvSpPr>
          <p:nvPr/>
        </p:nvSpPr>
        <p:spPr bwMode="auto">
          <a:xfrm>
            <a:off x="1138238" y="1790700"/>
            <a:ext cx="10858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7F7F7F"/>
                </a:solidFill>
                <a:latin typeface="Arial Black"/>
              </a:rPr>
              <a:t>AND</a:t>
            </a:r>
          </a:p>
        </p:txBody>
      </p:sp>
      <p:sp>
        <p:nvSpPr>
          <p:cNvPr id="10" name="WordArt 9"/>
          <p:cNvSpPr>
            <a:spLocks noChangeArrowheads="1" noChangeShapeType="1" noTextEdit="1"/>
          </p:cNvSpPr>
          <p:nvPr/>
        </p:nvSpPr>
        <p:spPr bwMode="auto">
          <a:xfrm>
            <a:off x="1138238" y="3124200"/>
            <a:ext cx="8382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7F7F7F"/>
                </a:solidFill>
                <a:latin typeface="Arial Black"/>
              </a:rPr>
              <a:t>OR</a:t>
            </a:r>
          </a:p>
        </p:txBody>
      </p:sp>
      <p:sp>
        <p:nvSpPr>
          <p:cNvPr id="11" name="WordArt 10"/>
          <p:cNvSpPr>
            <a:spLocks noChangeArrowheads="1" noChangeShapeType="1" noTextEdit="1"/>
          </p:cNvSpPr>
          <p:nvPr/>
        </p:nvSpPr>
        <p:spPr bwMode="auto">
          <a:xfrm>
            <a:off x="1214438" y="4305300"/>
            <a:ext cx="10858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7F7F7F"/>
                </a:solidFill>
                <a:latin typeface="Arial Black"/>
              </a:rPr>
              <a:t>NOT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357438" y="1714500"/>
            <a:ext cx="4381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True only if </a:t>
            </a:r>
            <a:r>
              <a:rPr lang="en-US" sz="2400" b="1" i="1" u="sng">
                <a:solidFill>
                  <a:schemeClr val="accent2"/>
                </a:solidFill>
              </a:rPr>
              <a:t>all</a:t>
            </a:r>
            <a:r>
              <a:rPr lang="en-US" sz="2400"/>
              <a:t> input conditions are true.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357438" y="3124200"/>
            <a:ext cx="4330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True only if </a:t>
            </a:r>
            <a:r>
              <a:rPr lang="en-US" sz="2400" b="1" i="1" u="sng">
                <a:solidFill>
                  <a:schemeClr val="accent2"/>
                </a:solidFill>
              </a:rPr>
              <a:t>one or more</a:t>
            </a:r>
            <a:r>
              <a:rPr lang="en-US" sz="2400"/>
              <a:t> input conditions are true.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433638" y="4318000"/>
            <a:ext cx="4508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Indicates the </a:t>
            </a:r>
            <a:r>
              <a:rPr lang="en-US" sz="2400" b="1" i="1" u="sng">
                <a:solidFill>
                  <a:schemeClr val="accent2"/>
                </a:solidFill>
              </a:rPr>
              <a:t>opposite</a:t>
            </a:r>
            <a:r>
              <a:rPr lang="en-US" sz="2400"/>
              <a:t> condition.</a:t>
            </a:r>
          </a:p>
        </p:txBody>
      </p:sp>
      <p:sp>
        <p:nvSpPr>
          <p:cNvPr id="10253" name="Line 15"/>
          <p:cNvSpPr>
            <a:spLocks noChangeShapeType="1"/>
          </p:cNvSpPr>
          <p:nvPr/>
        </p:nvSpPr>
        <p:spPr bwMode="auto">
          <a:xfrm>
            <a:off x="909638" y="27051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4" name="Line 16"/>
          <p:cNvSpPr>
            <a:spLocks noChangeShapeType="1"/>
          </p:cNvSpPr>
          <p:nvPr/>
        </p:nvSpPr>
        <p:spPr bwMode="auto">
          <a:xfrm>
            <a:off x="909638" y="4038600"/>
            <a:ext cx="6934200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6651625" y="1866900"/>
          <a:ext cx="1676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CorelDRAW" r:id="rId3" imgW="1324440" imgH="435240" progId="">
                  <p:embed/>
                </p:oleObj>
              </mc:Choice>
              <mc:Fallback>
                <p:oleObj name="CorelDRAW" r:id="rId3" imgW="1324440" imgH="4352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5" y="1866900"/>
                        <a:ext cx="16764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6677025" y="3086100"/>
          <a:ext cx="17526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CorelDRAW" r:id="rId5" imgW="1321560" imgH="435240" progId="">
                  <p:embed/>
                </p:oleObj>
              </mc:Choice>
              <mc:Fallback>
                <p:oleObj name="CorelDRAW" r:id="rId5" imgW="1321560" imgH="435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3086100"/>
                        <a:ext cx="17526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6702425" y="4229100"/>
          <a:ext cx="14843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CorelDRAW" r:id="rId7" imgW="1202760" imgH="1233000" progId="">
                  <p:embed/>
                </p:oleObj>
              </mc:Choice>
              <mc:Fallback>
                <p:oleObj name="CorelDRAW" r:id="rId7" imgW="1202760" imgH="12330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2425" y="4229100"/>
                        <a:ext cx="148431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Content Placeholder 2"/>
          <p:cNvSpPr>
            <a:spLocks noGrp="1"/>
          </p:cNvSpPr>
          <p:nvPr>
            <p:ph idx="1"/>
          </p:nvPr>
        </p:nvSpPr>
        <p:spPr bwMode="auto">
          <a:xfrm>
            <a:off x="423863" y="1228725"/>
            <a:ext cx="8177212" cy="7715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smtClean="0"/>
              <a:t>AND, OR dan NOT dapat dikombinasikan menjadi bebagai macam fungsi logika. </a:t>
            </a:r>
          </a:p>
        </p:txBody>
      </p:sp>
      <p:sp>
        <p:nvSpPr>
          <p:cNvPr id="11269" name="Title 1"/>
          <p:cNvSpPr>
            <a:spLocks noGrp="1"/>
          </p:cNvSpPr>
          <p:nvPr>
            <p:ph type="title"/>
          </p:nvPr>
        </p:nvSpPr>
        <p:spPr bwMode="auto">
          <a:xfrm>
            <a:off x="419100" y="214313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Functions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85750" y="3000375"/>
            <a:ext cx="3548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/>
              <a:t>The comparison function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609725" y="4191000"/>
            <a:ext cx="45339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/>
              <a:t>Basic arithmetic functions</a:t>
            </a:r>
          </a:p>
          <a:p>
            <a:pPr marL="285750" indent="-171450">
              <a:buFont typeface="Arial" pitchFamily="34" charset="0"/>
              <a:buChar char="•"/>
              <a:defRPr/>
            </a:pPr>
            <a:r>
              <a:rPr lang="en-US" sz="2000" dirty="0"/>
              <a:t>Addition</a:t>
            </a:r>
          </a:p>
          <a:p>
            <a:pPr marL="285750" indent="-171450">
              <a:buFont typeface="Arial" pitchFamily="34" charset="0"/>
              <a:buChar char="•"/>
              <a:defRPr/>
            </a:pPr>
            <a:r>
              <a:rPr lang="en-US" sz="2000" dirty="0"/>
              <a:t>Subtraction of two values</a:t>
            </a:r>
          </a:p>
          <a:p>
            <a:pPr marL="285750" indent="-171450">
              <a:buFont typeface="Arial" pitchFamily="34" charset="0"/>
              <a:buChar char="•"/>
              <a:defRPr/>
            </a:pPr>
            <a:r>
              <a:rPr lang="en-US" sz="2000" dirty="0"/>
              <a:t>Multiplication </a:t>
            </a:r>
          </a:p>
          <a:p>
            <a:pPr marL="285750" indent="-171450">
              <a:buFont typeface="Arial" pitchFamily="34" charset="0"/>
              <a:buChar char="•"/>
              <a:defRPr/>
            </a:pPr>
            <a:r>
              <a:rPr lang="en-US" sz="2000" dirty="0"/>
              <a:t>Division</a:t>
            </a:r>
            <a:endParaRPr lang="en-US" sz="2800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5715000" y="4071938"/>
          <a:ext cx="3159125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CorelDRAW" r:id="rId3" imgW="2126880" imgH="1234440" progId="">
                  <p:embed/>
                </p:oleObj>
              </mc:Choice>
              <mc:Fallback>
                <p:oleObj name="CorelDRAW" r:id="rId3" imgW="2126880" imgH="12344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071938"/>
                        <a:ext cx="3159125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535363" y="2374900"/>
          <a:ext cx="2536825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CorelDRAW" r:id="rId5" imgW="2099520" imgH="1234440" progId="">
                  <p:embed/>
                </p:oleObj>
              </mc:Choice>
              <mc:Fallback>
                <p:oleObj name="CorelDRAW" r:id="rId5" imgW="2099520" imgH="12344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363" y="2374900"/>
                        <a:ext cx="2536825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2004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29313" y="2397125"/>
            <a:ext cx="2727325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5300" y="1571625"/>
            <a:ext cx="4152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The encoding function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/>
              <a:t> </a:t>
            </a:r>
            <a:r>
              <a:rPr lang="en-US"/>
              <a:t>Converts non-binary information into a binary code</a:t>
            </a:r>
            <a:endParaRPr lang="en-US" sz="240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82600" y="3500438"/>
            <a:ext cx="48768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The decoding function</a:t>
            </a:r>
          </a:p>
          <a:p>
            <a:pPr>
              <a:buFont typeface="Wingdings" pitchFamily="2" charset="2"/>
              <a:buChar char="§"/>
            </a:pPr>
            <a:r>
              <a:rPr lang="en-US" sz="2400"/>
              <a:t> </a:t>
            </a:r>
            <a:r>
              <a:rPr lang="en-US"/>
              <a:t>Converts binarycoded information into a  on-binary form</a:t>
            </a: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4532313" y="3714750"/>
          <a:ext cx="411162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CorelDRAW" r:id="rId4" imgW="2918880" imgH="1234440" progId="">
                  <p:embed/>
                </p:oleObj>
              </mc:Choice>
              <mc:Fallback>
                <p:oleObj name="CorelDRAW" r:id="rId4" imgW="2918880" imgH="12344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13" y="3714750"/>
                        <a:ext cx="4111625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675188" y="1281113"/>
          <a:ext cx="418306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CorelDRAW" r:id="rId6" imgW="3119040" imgH="1739160" progId="">
                  <p:embed/>
                </p:oleObj>
              </mc:Choice>
              <mc:Fallback>
                <p:oleObj name="CorelDRAW" r:id="rId6" imgW="3119040" imgH="17391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1281113"/>
                        <a:ext cx="4183062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54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Functions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 bwMode="auto">
          <a:xfrm>
            <a:off x="428625" y="1428750"/>
            <a:ext cx="8177213" cy="5175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smtClean="0"/>
              <a:t>The data selection function</a:t>
            </a:r>
          </a:p>
        </p:txBody>
      </p:sp>
      <p:graphicFrame>
        <p:nvGraphicFramePr>
          <p:cNvPr id="1154050" name="Object 2"/>
          <p:cNvGraphicFramePr>
            <a:graphicFrameLocks noChangeAspect="1"/>
          </p:cNvGraphicFramePr>
          <p:nvPr/>
        </p:nvGraphicFramePr>
        <p:xfrm>
          <a:off x="214313" y="2001838"/>
          <a:ext cx="8788400" cy="314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CorelDRAW" r:id="rId3" imgW="6333480" imgH="2234880" progId="">
                  <p:embed/>
                </p:oleObj>
              </mc:Choice>
              <mc:Fallback>
                <p:oleObj name="CorelDRAW" r:id="rId3" imgW="6333480" imgH="2234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2001838"/>
                        <a:ext cx="8788400" cy="314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itle 1"/>
          <p:cNvSpPr>
            <a:spLocks noGrp="1"/>
          </p:cNvSpPr>
          <p:nvPr>
            <p:ph type="title"/>
          </p:nvPr>
        </p:nvSpPr>
        <p:spPr bwMode="auto">
          <a:xfrm>
            <a:off x="419100" y="285750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Functions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4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 bwMode="auto">
          <a:xfrm>
            <a:off x="423863" y="1268413"/>
            <a:ext cx="8177212" cy="5175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smtClean="0"/>
              <a:t>The counting function</a:t>
            </a:r>
          </a:p>
        </p:txBody>
      </p:sp>
      <p:sp>
        <p:nvSpPr>
          <p:cNvPr id="14340" name="Title 1"/>
          <p:cNvSpPr>
            <a:spLocks noGrp="1"/>
          </p:cNvSpPr>
          <p:nvPr>
            <p:ph type="title"/>
          </p:nvPr>
        </p:nvSpPr>
        <p:spPr bwMode="auto">
          <a:xfrm>
            <a:off x="419100" y="214313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Basic Logic Functions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28625" y="3743325"/>
            <a:ext cx="800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…. dan fungsi lainnya seperti konversi kode dan memory.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406400" y="1857375"/>
          <a:ext cx="830580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CorelDRAW" r:id="rId3" imgW="5272200" imgH="1024560" progId="">
                  <p:embed/>
                </p:oleObj>
              </mc:Choice>
              <mc:Fallback>
                <p:oleObj name="CorelDRAW" r:id="rId3" imgW="5272200" imgH="1024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857375"/>
                        <a:ext cx="8305800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11"/>
          <p:cNvSpPr txBox="1">
            <a:spLocks noChangeArrowheads="1"/>
          </p:cNvSpPr>
          <p:nvPr/>
        </p:nvSpPr>
        <p:spPr bwMode="auto">
          <a:xfrm>
            <a:off x="457200" y="2962275"/>
            <a:ext cx="1663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Input pulses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93700" y="2619375"/>
            <a:ext cx="38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66"/>
                </a:solidFill>
              </a:rPr>
              <a:t>1</a:t>
            </a:r>
            <a:endParaRPr lang="en-US"/>
          </a:p>
        </p:txBody>
      </p:sp>
      <p:sp>
        <p:nvSpPr>
          <p:cNvPr id="14344" name="Text Box 13"/>
          <p:cNvSpPr txBox="1">
            <a:spLocks noChangeArrowheads="1"/>
          </p:cNvSpPr>
          <p:nvPr/>
        </p:nvSpPr>
        <p:spPr bwMode="auto">
          <a:xfrm>
            <a:off x="2641600" y="2136775"/>
            <a:ext cx="1308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Counter</a:t>
            </a:r>
          </a:p>
        </p:txBody>
      </p:sp>
      <p:sp>
        <p:nvSpPr>
          <p:cNvPr id="14345" name="Text Box 14"/>
          <p:cNvSpPr txBox="1">
            <a:spLocks noChangeArrowheads="1"/>
          </p:cNvSpPr>
          <p:nvPr/>
        </p:nvSpPr>
        <p:spPr bwMode="auto">
          <a:xfrm>
            <a:off x="4292600" y="2047875"/>
            <a:ext cx="1181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Parallel output lines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295900" y="2238375"/>
            <a:ext cx="660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66"/>
                </a:solidFill>
              </a:rPr>
              <a:t>Binary code for 1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975350" y="2238375"/>
            <a:ext cx="6667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66"/>
                </a:solidFill>
              </a:rPr>
              <a:t>Binary code for 2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642100" y="2238375"/>
            <a:ext cx="647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66"/>
                </a:solidFill>
              </a:rPr>
              <a:t>Binary code for 3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321550" y="2238375"/>
            <a:ext cx="692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66"/>
                </a:solidFill>
              </a:rPr>
              <a:t>Binary code for 4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988300" y="2225675"/>
            <a:ext cx="685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FF0066"/>
                </a:solidFill>
              </a:rPr>
              <a:t>Binary code for 5</a:t>
            </a:r>
          </a:p>
        </p:txBody>
      </p:sp>
      <p:sp>
        <p:nvSpPr>
          <p:cNvPr id="14351" name="Text Box 20"/>
          <p:cNvSpPr txBox="1">
            <a:spLocks noChangeArrowheads="1"/>
          </p:cNvSpPr>
          <p:nvPr/>
        </p:nvSpPr>
        <p:spPr bwMode="auto">
          <a:xfrm>
            <a:off x="5562600" y="2924175"/>
            <a:ext cx="27432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Sequence of binary codes that represent the number of input pulses counted.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49300" y="2619375"/>
            <a:ext cx="38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66"/>
                </a:solidFill>
              </a:rPr>
              <a:t>2</a:t>
            </a:r>
            <a:endParaRPr lang="en-US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1104900" y="2619375"/>
            <a:ext cx="38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66"/>
                </a:solidFill>
              </a:rPr>
              <a:t>3</a:t>
            </a:r>
            <a:endParaRPr lang="en-US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460500" y="2619375"/>
            <a:ext cx="38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66"/>
                </a:solidFill>
              </a:rPr>
              <a:t>4</a:t>
            </a:r>
            <a:endParaRPr lang="en-US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1765300" y="2619375"/>
            <a:ext cx="38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66"/>
                </a:solidFill>
              </a:rPr>
              <a:t>5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63" y="1285875"/>
            <a:ext cx="8177212" cy="4071938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 smtClean="0"/>
              <a:t>Data storage</a:t>
            </a:r>
          </a:p>
          <a:p>
            <a:pPr marL="347663" lvl="1" indent="-347663" eaLnBrk="1" hangingPunct="1">
              <a:spcBef>
                <a:spcPts val="0"/>
              </a:spcBef>
              <a:buFontTx/>
              <a:buNone/>
              <a:defRPr/>
            </a:pPr>
            <a:r>
              <a:rPr lang="en-US" sz="1800" dirty="0" smtClean="0"/>
              <a:t>	</a:t>
            </a:r>
            <a:r>
              <a:rPr lang="en-US" sz="1800" dirty="0" err="1" smtClean="0"/>
              <a:t>Salah</a:t>
            </a:r>
            <a:r>
              <a:rPr lang="en-US" sz="1800" dirty="0" smtClean="0"/>
              <a:t> </a:t>
            </a:r>
            <a:r>
              <a:rPr lang="en-US" sz="1800" dirty="0" err="1" smtClean="0"/>
              <a:t>satu</a:t>
            </a:r>
            <a:r>
              <a:rPr lang="en-US" sz="1800" dirty="0" smtClean="0"/>
              <a:t> </a:t>
            </a:r>
            <a:r>
              <a:rPr lang="en-US" sz="1800" dirty="0" err="1" smtClean="0"/>
              <a:t>jenis</a:t>
            </a:r>
            <a:r>
              <a:rPr lang="en-US" sz="1800" dirty="0" smtClean="0"/>
              <a:t> </a:t>
            </a:r>
            <a:r>
              <a:rPr lang="en-US" sz="1800" dirty="0" err="1" smtClean="0"/>
              <a:t>fungsi</a:t>
            </a:r>
            <a:r>
              <a:rPr lang="en-US" sz="1800" dirty="0" smtClean="0"/>
              <a:t> </a:t>
            </a:r>
            <a:r>
              <a:rPr lang="en-US" sz="1800" dirty="0" err="1" smtClean="0"/>
              <a:t>penyimpanan</a:t>
            </a:r>
            <a:r>
              <a:rPr lang="en-US" sz="1800" dirty="0" smtClean="0"/>
              <a:t> data </a:t>
            </a:r>
            <a:r>
              <a:rPr lang="en-US" sz="1800" dirty="0" err="1" smtClean="0"/>
              <a:t>adalah</a:t>
            </a:r>
            <a:r>
              <a:rPr lang="en-US" sz="1800" dirty="0" smtClean="0"/>
              <a:t> register </a:t>
            </a:r>
            <a:r>
              <a:rPr lang="en-US" sz="1800" dirty="0" err="1" smtClean="0"/>
              <a:t>geser</a:t>
            </a:r>
            <a:r>
              <a:rPr lang="en-US" sz="1800" dirty="0" smtClean="0"/>
              <a:t> (shift register), yang </a:t>
            </a:r>
            <a:r>
              <a:rPr lang="en-US" sz="1800" dirty="0" err="1" smtClean="0"/>
              <a:t>bergerak</a:t>
            </a:r>
            <a:r>
              <a:rPr lang="en-US" sz="1800" dirty="0" smtClean="0"/>
              <a:t> 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menyimpan</a:t>
            </a:r>
            <a:r>
              <a:rPr lang="en-US" sz="1800" dirty="0" smtClean="0"/>
              <a:t> data </a:t>
            </a:r>
            <a:r>
              <a:rPr lang="en-US" sz="1800" dirty="0" err="1" smtClean="0"/>
              <a:t>setiap</a:t>
            </a:r>
            <a:r>
              <a:rPr lang="en-US" sz="1800" dirty="0" smtClean="0"/>
              <a:t> kali </a:t>
            </a:r>
            <a:r>
              <a:rPr lang="en-US" sz="1800" smtClean="0"/>
              <a:t>clock.</a:t>
            </a:r>
          </a:p>
          <a:p>
            <a:pPr marL="347663" lvl="1" indent="-347663" eaLnBrk="1" hangingPunct="1">
              <a:spcBef>
                <a:spcPts val="0"/>
              </a:spcBef>
              <a:buFontTx/>
              <a:buNone/>
              <a:defRPr/>
            </a:pPr>
            <a:endParaRPr lang="en-US" sz="1800" dirty="0" smtClean="0"/>
          </a:p>
          <a:p>
            <a:pPr eaLnBrk="1" hangingPunct="1">
              <a:defRPr/>
            </a:pPr>
            <a:r>
              <a:rPr lang="en-US" dirty="0" smtClean="0"/>
              <a:t>Data storage function</a:t>
            </a:r>
          </a:p>
          <a:p>
            <a:pPr lvl="1" indent="-22225" eaLnBrk="1" hangingPunct="1">
              <a:spcBef>
                <a:spcPts val="0"/>
              </a:spcBef>
              <a:buFontTx/>
              <a:buNone/>
              <a:defRPr/>
            </a:pPr>
            <a:endParaRPr lang="en-US" sz="1600" smtClean="0"/>
          </a:p>
          <a:p>
            <a:pPr lvl="1" indent="-22225" eaLnBrk="1" hangingPunct="1">
              <a:spcBef>
                <a:spcPts val="0"/>
              </a:spcBef>
              <a:buFontTx/>
              <a:buNone/>
              <a:defRPr/>
            </a:pPr>
            <a:r>
              <a:rPr lang="en-US" sz="1600" smtClean="0"/>
              <a:t>Menyimpan </a:t>
            </a:r>
            <a:r>
              <a:rPr lang="en-US" sz="1600" dirty="0" smtClean="0"/>
              <a:t>data </a:t>
            </a:r>
            <a:r>
              <a:rPr lang="en-US" sz="1600" dirty="0" err="1" smtClean="0"/>
              <a:t>biner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periode</a:t>
            </a:r>
            <a:r>
              <a:rPr lang="en-US" sz="1600" dirty="0" smtClean="0"/>
              <a:t> </a:t>
            </a:r>
            <a:r>
              <a:rPr lang="en-US" sz="1600" dirty="0" err="1" smtClean="0"/>
              <a:t>waktu</a:t>
            </a:r>
            <a:r>
              <a:rPr lang="en-US" sz="1600" dirty="0" smtClean="0"/>
              <a:t>.</a:t>
            </a:r>
          </a:p>
          <a:p>
            <a:pPr lvl="1" indent="-22225" eaLnBrk="1" hangingPunct="1">
              <a:spcBef>
                <a:spcPts val="0"/>
              </a:spcBef>
              <a:buFontTx/>
              <a:buNone/>
              <a:defRPr/>
            </a:pPr>
            <a:endParaRPr lang="en-US" sz="1600" dirty="0" smtClean="0"/>
          </a:p>
          <a:p>
            <a:pPr lvl="1" indent="-22225" eaLnBrk="1" hangingPunct="1">
              <a:spcBef>
                <a:spcPts val="0"/>
              </a:spcBef>
              <a:buFontTx/>
              <a:buNone/>
              <a:tabLst>
                <a:tab pos="1087438" algn="l"/>
              </a:tabLst>
              <a:defRPr/>
            </a:pPr>
            <a:r>
              <a:rPr lang="en-US" sz="1600" smtClean="0"/>
              <a:t>Ex:	Flip-flops </a:t>
            </a:r>
            <a:r>
              <a:rPr lang="en-US" sz="1600" dirty="0" smtClean="0"/>
              <a:t>(</a:t>
            </a:r>
            <a:r>
              <a:rPr lang="en-US" sz="1600" dirty="0" err="1" smtClean="0"/>
              <a:t>bistable</a:t>
            </a:r>
            <a:r>
              <a:rPr lang="en-US" sz="1600" dirty="0" smtClean="0"/>
              <a:t> </a:t>
            </a:r>
            <a:r>
              <a:rPr lang="en-US" sz="1600" dirty="0" err="1" smtClean="0"/>
              <a:t>multvibrators</a:t>
            </a:r>
            <a:r>
              <a:rPr lang="en-US" sz="1600" dirty="0" smtClean="0"/>
              <a:t>)</a:t>
            </a:r>
          </a:p>
          <a:p>
            <a:pPr lvl="1" indent="-22225" eaLnBrk="1" hangingPunct="1">
              <a:spcBef>
                <a:spcPts val="600"/>
              </a:spcBef>
              <a:buFontTx/>
              <a:buNone/>
              <a:tabLst>
                <a:tab pos="1087438" algn="l"/>
              </a:tabLst>
              <a:defRPr/>
            </a:pPr>
            <a:r>
              <a:rPr lang="en-US" sz="1600" dirty="0" smtClean="0"/>
              <a:t>	</a:t>
            </a:r>
            <a:r>
              <a:rPr lang="en-US" sz="1600" smtClean="0"/>
              <a:t>	Registers</a:t>
            </a:r>
            <a:endParaRPr lang="en-US" sz="1600" dirty="0" smtClean="0"/>
          </a:p>
          <a:p>
            <a:pPr lvl="1" indent="-22225" eaLnBrk="1" hangingPunct="1">
              <a:spcBef>
                <a:spcPts val="600"/>
              </a:spcBef>
              <a:buFontTx/>
              <a:buNone/>
              <a:tabLst>
                <a:tab pos="1087438" algn="l"/>
              </a:tabLst>
              <a:defRPr/>
            </a:pPr>
            <a:r>
              <a:rPr lang="en-US" sz="1600" dirty="0" smtClean="0"/>
              <a:t>	</a:t>
            </a:r>
            <a:r>
              <a:rPr lang="en-US" sz="1600" smtClean="0"/>
              <a:t>	Semiconductor </a:t>
            </a:r>
            <a:r>
              <a:rPr lang="en-US" sz="1600" dirty="0" smtClean="0"/>
              <a:t>memories</a:t>
            </a:r>
          </a:p>
          <a:p>
            <a:pPr lvl="1" indent="-22225" eaLnBrk="1" hangingPunct="1">
              <a:spcBef>
                <a:spcPts val="600"/>
              </a:spcBef>
              <a:buFontTx/>
              <a:buNone/>
              <a:tabLst>
                <a:tab pos="1087438" algn="l"/>
              </a:tabLst>
              <a:defRPr/>
            </a:pPr>
            <a:r>
              <a:rPr lang="en-US" sz="1600" smtClean="0"/>
              <a:t>		Magnetic-media </a:t>
            </a:r>
            <a:r>
              <a:rPr lang="en-US" sz="1600" dirty="0" smtClean="0"/>
              <a:t>memories</a:t>
            </a:r>
          </a:p>
          <a:p>
            <a:pPr lvl="1" indent="-22225" eaLnBrk="1" hangingPunct="1">
              <a:spcBef>
                <a:spcPts val="600"/>
              </a:spcBef>
              <a:buFontTx/>
              <a:buNone/>
              <a:tabLst>
                <a:tab pos="1087438" algn="l"/>
              </a:tabLst>
              <a:defRPr/>
            </a:pPr>
            <a:r>
              <a:rPr lang="en-US" sz="1600" dirty="0" smtClean="0"/>
              <a:t>		Optical-media memories</a:t>
            </a:r>
          </a:p>
          <a:p>
            <a:pPr lvl="1" algn="just" eaLnBrk="1" hangingPunct="1">
              <a:spcBef>
                <a:spcPts val="0"/>
              </a:spcBef>
              <a:buFontTx/>
              <a:buNone/>
              <a:defRPr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285750"/>
            <a:ext cx="8181975" cy="600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Basic Logic Functions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 bwMode="auto">
          <a:xfrm>
            <a:off x="1500188" y="285750"/>
            <a:ext cx="6000750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1" smtClean="0">
                <a:solidFill>
                  <a:schemeClr val="tx1"/>
                </a:solidFill>
              </a:rPr>
              <a:t>Sistem Digital dan Analog</a:t>
            </a: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285750" y="1071563"/>
            <a:ext cx="8110538" cy="1025525"/>
          </a:xfrm>
          <a:prstGeom prst="rect">
            <a:avLst/>
          </a:prstGeom>
        </p:spPr>
        <p:txBody>
          <a:bodyPr/>
          <a:lstStyle/>
          <a:p>
            <a:pPr marL="347663" indent="-347663" algn="just" defTabSz="801688">
              <a:lnSpc>
                <a:spcPct val="90000"/>
              </a:lnSpc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dirty="0" err="1"/>
              <a:t>Besaran</a:t>
            </a:r>
            <a:r>
              <a:rPr lang="en-US" dirty="0"/>
              <a:t> yang </a:t>
            </a:r>
            <a:r>
              <a:rPr lang="en-US" dirty="0" err="1"/>
              <a:t>alami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 analog </a:t>
            </a:r>
            <a:r>
              <a:rPr lang="en-US" dirty="0" err="1"/>
              <a:t>dan</a:t>
            </a:r>
            <a:r>
              <a:rPr lang="en-US" dirty="0"/>
              <a:t> </a:t>
            </a:r>
            <a:r>
              <a:rPr lang="en-US" dirty="0" err="1"/>
              <a:t>bervariasi</a:t>
            </a:r>
            <a:r>
              <a:rPr lang="en-US" dirty="0"/>
              <a:t> 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menerus</a:t>
            </a:r>
            <a:r>
              <a:rPr lang="en-US" dirty="0"/>
              <a:t>. </a:t>
            </a:r>
            <a:r>
              <a:rPr lang="en-US" dirty="0" err="1"/>
              <a:t>Sistem</a:t>
            </a:r>
            <a:r>
              <a:rPr lang="en-US" dirty="0"/>
              <a:t> analog </a:t>
            </a:r>
            <a:r>
              <a:rPr lang="en-US" dirty="0" err="1"/>
              <a:t>umumnya</a:t>
            </a:r>
            <a:r>
              <a:rPr lang="en-US" dirty="0"/>
              <a:t> 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 </a:t>
            </a:r>
            <a:r>
              <a:rPr lang="en-US" dirty="0" err="1"/>
              <a:t>daya</a:t>
            </a:r>
            <a:r>
              <a:rPr lang="en-US" dirty="0"/>
              <a:t> yang 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dirty="0" err="1"/>
              <a:t>sistem</a:t>
            </a:r>
            <a:r>
              <a:rPr lang="en-US" dirty="0"/>
              <a:t> digital</a:t>
            </a:r>
            <a:endParaRPr lang="en-US" kern="0" dirty="0">
              <a:latin typeface="+mn-lt"/>
              <a:cs typeface="+mn-cs"/>
            </a:endParaRP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1357313" y="5130800"/>
            <a:ext cx="6961187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 algn="just" defTabSz="801688">
              <a:lnSpc>
                <a:spcPct val="90000"/>
              </a:lnSpc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dirty="0" err="1"/>
              <a:t>Sistem</a:t>
            </a:r>
            <a:r>
              <a:rPr lang="en-US" dirty="0"/>
              <a:t> digital 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, </a:t>
            </a:r>
            <a:r>
              <a:rPr lang="en-US" dirty="0" err="1"/>
              <a:t>menyimpan</a:t>
            </a:r>
            <a:r>
              <a:rPr lang="en-US" dirty="0"/>
              <a:t>, 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data 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 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 </a:t>
            </a:r>
            <a:r>
              <a:rPr lang="en-US" dirty="0" err="1"/>
              <a:t>nilai-nilai</a:t>
            </a:r>
            <a:r>
              <a:rPr lang="en-US" dirty="0"/>
              <a:t> 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 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endParaRPr lang="en-US" kern="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230313" y="1857375"/>
          <a:ext cx="7264400" cy="321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3" imgW="6009480" imgH="2623680" progId="">
                  <p:embed/>
                </p:oleObj>
              </mc:Choice>
              <mc:Fallback>
                <p:oleObj name="CorelDRAW" r:id="rId3" imgW="6009480" imgH="26236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857375"/>
                        <a:ext cx="7264400" cy="321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660525" y="2497138"/>
          <a:ext cx="53721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DRAW" r:id="rId5" imgW="4444200" imgH="1316160" progId="">
                  <p:embed/>
                </p:oleObj>
              </mc:Choice>
              <mc:Fallback>
                <p:oleObj name="CorelDRAW" r:id="rId5" imgW="4444200" imgH="13161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2497138"/>
                        <a:ext cx="53721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1571625" y="2514600"/>
          <a:ext cx="5502275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orelDRAW" r:id="rId7" imgW="4512960" imgH="1590480" progId="">
                  <p:embed/>
                </p:oleObj>
              </mc:Choice>
              <mc:Fallback>
                <p:oleObj name="CorelDRAW" r:id="rId7" imgW="4512960" imgH="1590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514600"/>
                        <a:ext cx="5502275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4-bit Serial Shift Register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214438" y="1285875"/>
          <a:ext cx="6761162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CorelDRAW" r:id="rId3" imgW="3655440" imgH="2288160" progId="">
                  <p:embed/>
                </p:oleObj>
              </mc:Choice>
              <mc:Fallback>
                <p:oleObj name="CorelDRAW" r:id="rId3" imgW="3655440" imgH="22881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285875"/>
                        <a:ext cx="6761162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Parallel Shift Register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214438"/>
            <a:ext cx="82772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Storage Function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 bwMode="auto">
          <a:xfrm>
            <a:off x="1214438" y="1214438"/>
            <a:ext cx="7472362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S-R Type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 Type</a:t>
            </a:r>
          </a:p>
        </p:txBody>
      </p:sp>
      <p:pic>
        <p:nvPicPr>
          <p:cNvPr id="28676" name="Picture 2" descr="File:R-S mk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5" y="1357313"/>
            <a:ext cx="3429000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7" descr="http://upload.wikimedia.org/wikipedia/commons/thumb/c/cb/D-type_Transparent_Latch_%28NOR%29.svg/300px-D-type_Transparent_Latch_%28NOR%29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13" y="4071938"/>
            <a:ext cx="37147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714375"/>
            <a:ext cx="8786812" cy="595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itle 1"/>
          <p:cNvSpPr>
            <a:spLocks noGrp="1"/>
          </p:cNvSpPr>
          <p:nvPr>
            <p:ph type="title"/>
          </p:nvPr>
        </p:nvSpPr>
        <p:spPr bwMode="auto">
          <a:xfrm>
            <a:off x="2928938" y="31750"/>
            <a:ext cx="3214687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286375" y="1857375"/>
            <a:ext cx="904875" cy="8858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919913" y="3643313"/>
            <a:ext cx="866775" cy="7810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53338" y="857250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 Need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529513" y="571500"/>
            <a:ext cx="1400175" cy="10096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6319838" y="1571625"/>
            <a:ext cx="1609725" cy="4572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6934200" y="2352675"/>
            <a:ext cx="1776413" cy="50006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1047750" y="2574925"/>
            <a:ext cx="7239000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Fixed-Function Integrated Circuits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Integrated Circuits</a:t>
            </a:r>
          </a:p>
        </p:txBody>
      </p:sp>
      <p:sp>
        <p:nvSpPr>
          <p:cNvPr id="16390" name="Content Placeholder 2"/>
          <p:cNvSpPr>
            <a:spLocks noGrp="1"/>
          </p:cNvSpPr>
          <p:nvPr>
            <p:ph idx="1"/>
          </p:nvPr>
        </p:nvSpPr>
        <p:spPr bwMode="auto">
          <a:xfrm>
            <a:off x="423863" y="1285875"/>
            <a:ext cx="8177212" cy="25717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IC package styles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1800" smtClean="0"/>
              <a:t>Dual in-line package (DIP)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1800" smtClean="0"/>
              <a:t>Small-outline IC (SOIC)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1800" smtClean="0"/>
              <a:t>Flat pack (FP)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1800" smtClean="0"/>
              <a:t>Plastic-leaded chip carrier (PLCC)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1800" smtClean="0"/>
              <a:t>Leadless-ceramic chip carrier (LCCC)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5472113" y="1066800"/>
          <a:ext cx="2886075" cy="21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CorelDRAW" r:id="rId4" imgW="1897920" imgH="1412640" progId="">
                  <p:embed/>
                </p:oleObj>
              </mc:Choice>
              <mc:Fallback>
                <p:oleObj name="CorelDRAW" r:id="rId4" imgW="1897920" imgH="14126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13" y="1066800"/>
                        <a:ext cx="2886075" cy="214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5495925" y="3933825"/>
            <a:ext cx="32861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i="1"/>
              <a:t>Cutaway view of DIP (</a:t>
            </a:r>
            <a:r>
              <a:rPr lang="en-US" sz="1100" i="1" u="sng"/>
              <a:t>D</a:t>
            </a:r>
            <a:r>
              <a:rPr lang="en-US" sz="1100" i="1"/>
              <a:t>ual-</a:t>
            </a:r>
            <a:r>
              <a:rPr lang="en-US" sz="1100" i="1" u="sng"/>
              <a:t>I</a:t>
            </a:r>
            <a:r>
              <a:rPr lang="en-US" sz="1100" i="1"/>
              <a:t>n-line </a:t>
            </a:r>
            <a:r>
              <a:rPr lang="en-US" sz="1100" i="1" u="sng"/>
              <a:t>P</a:t>
            </a:r>
            <a:r>
              <a:rPr lang="en-US" sz="1100" i="1"/>
              <a:t>ins) chip</a:t>
            </a: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/>
        </p:nvGraphicFramePr>
        <p:xfrm>
          <a:off x="6416675" y="3182938"/>
          <a:ext cx="22225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CorelDRAW" r:id="rId6" imgW="3372840" imgH="1022400" progId="">
                  <p:embed/>
                </p:oleObj>
              </mc:Choice>
              <mc:Fallback>
                <p:oleObj name="CorelDRAW" r:id="rId6" imgW="3372840" imgH="102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75" y="3182938"/>
                        <a:ext cx="22225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2" name="Group 9"/>
          <p:cNvGrpSpPr>
            <a:grpSpLocks/>
          </p:cNvGrpSpPr>
          <p:nvPr/>
        </p:nvGrpSpPr>
        <p:grpSpPr bwMode="auto">
          <a:xfrm>
            <a:off x="752475" y="3860800"/>
            <a:ext cx="5105400" cy="1925638"/>
            <a:chOff x="304800" y="4073426"/>
            <a:chExt cx="5105400" cy="1925181"/>
          </a:xfrm>
        </p:grpSpPr>
        <p:graphicFrame>
          <p:nvGraphicFramePr>
            <p:cNvPr id="16388" name="Object 3"/>
            <p:cNvGraphicFramePr>
              <a:graphicFrameLocks noChangeAspect="1"/>
            </p:cNvGraphicFramePr>
            <p:nvPr/>
          </p:nvGraphicFramePr>
          <p:xfrm>
            <a:off x="847725" y="4073426"/>
            <a:ext cx="4071938" cy="1552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name="CorelDRAW" r:id="rId8" imgW="3666240" imgH="1379160" progId="">
                    <p:embed/>
                  </p:oleObj>
                </mc:Choice>
                <mc:Fallback>
                  <p:oleObj name="CorelDRAW" r:id="rId8" imgW="3666240" imgH="137916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7725" y="4073426"/>
                          <a:ext cx="4071938" cy="1552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3" name="Text Box 10"/>
            <p:cNvSpPr txBox="1">
              <a:spLocks noChangeArrowheads="1"/>
            </p:cNvSpPr>
            <p:nvPr/>
          </p:nvSpPr>
          <p:spPr bwMode="auto">
            <a:xfrm>
              <a:off x="304800" y="5629275"/>
              <a:ext cx="510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SOIC                 PLCC                LCCC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xfrm>
            <a:off x="428625" y="2257425"/>
            <a:ext cx="8181975" cy="12430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/>
              <a:t>Introduction to Programmable Logic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 bwMode="auto">
          <a:xfrm>
            <a:off x="423863" y="1898650"/>
            <a:ext cx="8177212" cy="2816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sz="2400" smtClean="0"/>
              <a:t>Programmable logic devices (PLDs) adalah alternatif dari </a:t>
            </a:r>
            <a:r>
              <a:rPr lang="en-US" sz="2400" i="1" smtClean="0"/>
              <a:t>fixed function devices</a:t>
            </a:r>
            <a:r>
              <a:rPr lang="en-US" sz="2400" smtClean="0"/>
              <a:t>. Rangkaian logika dapat diprogram untuk tujuan tertentu. Secara umum, dapat mengurai biaya dan dimensi dari suatu rangkaian tanpa mengurangi fungsinya.</a:t>
            </a:r>
          </a:p>
          <a:p>
            <a:pPr eaLnBrk="1" hangingPunct="1"/>
            <a:endParaRPr lang="en-US" sz="2400" smtClean="0"/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Introduction to Programmable Logic</a:t>
            </a:r>
          </a:p>
        </p:txBody>
      </p:sp>
      <p:graphicFrame>
        <p:nvGraphicFramePr>
          <p:cNvPr id="18" name="Object 21"/>
          <p:cNvGraphicFramePr>
            <a:graphicFrameLocks noChangeAspect="1"/>
          </p:cNvGraphicFramePr>
          <p:nvPr/>
        </p:nvGraphicFramePr>
        <p:xfrm>
          <a:off x="5191125" y="4786313"/>
          <a:ext cx="38100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CorelDRAW" r:id="rId3" imgW="2771640" imgH="1364040" progId="">
                  <p:embed/>
                </p:oleObj>
              </mc:Choice>
              <mc:Fallback>
                <p:oleObj name="CorelDRAW" r:id="rId3" imgW="2771640" imgH="1364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25" y="4786313"/>
                        <a:ext cx="38100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000125" y="4643438"/>
            <a:ext cx="4129088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90000" rIns="72000" bIns="90000"/>
          <a:lstStyle/>
          <a:p>
            <a:pPr marL="347663" indent="-347663" algn="just" defTabSz="801688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dirty="0" err="1"/>
              <a:t>Perangkat</a:t>
            </a:r>
            <a:r>
              <a:rPr lang="en-US" dirty="0"/>
              <a:t> PAL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PLD yang </a:t>
            </a:r>
            <a:r>
              <a:rPr lang="en-US" dirty="0" err="1"/>
              <a:t>menggunakan</a:t>
            </a:r>
            <a:r>
              <a:rPr lang="en-US" dirty="0"/>
              <a:t> </a:t>
            </a:r>
            <a:r>
              <a:rPr lang="en-US" dirty="0" err="1"/>
              <a:t>kombinasi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programmable AND array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i="1" dirty="0"/>
              <a:t>fixed OR array</a:t>
            </a:r>
            <a:r>
              <a:rPr lang="en-US" dirty="0"/>
              <a:t> :</a:t>
            </a:r>
            <a:endParaRPr lang="en-US" kern="0" dirty="0">
              <a:latin typeface="+mn-lt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 bwMode="auto">
          <a:xfrm>
            <a:off x="4010025" y="1812925"/>
            <a:ext cx="5133975" cy="45450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smtClean="0"/>
              <a:t>SPLD—Simple programmable logic devices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smtClean="0"/>
              <a:t>PAL (programmable array logic)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smtClean="0"/>
              <a:t>GAL (generic array logic)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smtClean="0"/>
              <a:t>PLA (programmable logic array)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smtClean="0"/>
              <a:t>PROM (programmable read-only memory)</a:t>
            </a:r>
          </a:p>
          <a:p>
            <a:pPr eaLnBrk="1" hangingPunct="1"/>
            <a:r>
              <a:rPr lang="en-US" sz="2400" smtClean="0"/>
              <a:t>CPLD—Complex programmable logic devices*</a:t>
            </a:r>
          </a:p>
          <a:p>
            <a:pPr eaLnBrk="1" hangingPunct="1"/>
            <a:r>
              <a:rPr lang="en-US" sz="2400" smtClean="0"/>
              <a:t>FPGA—Field-programmable gate arrays</a:t>
            </a: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 bwMode="auto">
          <a:xfrm>
            <a:off x="419100" y="214313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smtClean="0">
                <a:solidFill>
                  <a:schemeClr val="tx1"/>
                </a:solidFill>
              </a:rPr>
              <a:t>Introduction to Programmable Logic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628775"/>
            <a:ext cx="3743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5" y="2751138"/>
            <a:ext cx="2390775" cy="182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375" y="4597400"/>
            <a:ext cx="2514600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3000375" y="6213475"/>
            <a:ext cx="29289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4300" algn="l"/>
              </a:tabLst>
            </a:pPr>
            <a:r>
              <a:rPr lang="en-US" sz="1100"/>
              <a:t>*	LAB : Logic array bloks</a:t>
            </a:r>
          </a:p>
          <a:p>
            <a:pPr>
              <a:tabLst>
                <a:tab pos="114300" algn="l"/>
              </a:tabLst>
            </a:pPr>
            <a:r>
              <a:rPr lang="en-US" sz="1100"/>
              <a:t>     PIA : Programable interconection array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xfrm>
            <a:off x="500063" y="2071688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Test and Measurement Instruments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38" y="4714875"/>
            <a:ext cx="3679825" cy="1573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398463" y="1165225"/>
            <a:ext cx="8177212" cy="1406525"/>
          </a:xfrm>
          <a:prstGeom prst="rect">
            <a:avLst/>
          </a:prstGeom>
        </p:spPr>
        <p:txBody>
          <a:bodyPr/>
          <a:lstStyle/>
          <a:p>
            <a:pPr marL="347663" indent="-347663" algn="just" defTabSz="801688">
              <a:lnSpc>
                <a:spcPct val="90000"/>
              </a:lnSpc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 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campuran</a:t>
            </a:r>
            <a:r>
              <a:rPr lang="en-US" dirty="0"/>
              <a:t> </a:t>
            </a:r>
            <a:r>
              <a:rPr lang="en-US" dirty="0" err="1"/>
              <a:t>elektronik</a:t>
            </a:r>
            <a:r>
              <a:rPr lang="en-US" dirty="0"/>
              <a:t> analog </a:t>
            </a:r>
            <a:r>
              <a:rPr lang="en-US" dirty="0" err="1"/>
              <a:t>dan</a:t>
            </a:r>
            <a:r>
              <a:rPr lang="en-US" dirty="0"/>
              <a:t> digital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 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 . </a:t>
            </a:r>
          </a:p>
          <a:p>
            <a:pPr marL="347663" indent="-347663" algn="just" defTabSz="801688">
              <a:lnSpc>
                <a:spcPct val="90000"/>
              </a:lnSpc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dirty="0"/>
              <a:t>Ex: </a:t>
            </a:r>
            <a:r>
              <a:rPr lang="en-US" dirty="0" err="1"/>
              <a:t>Sebuah</a:t>
            </a:r>
            <a:r>
              <a:rPr lang="en-US" dirty="0"/>
              <a:t> CD player </a:t>
            </a:r>
            <a:r>
              <a:rPr lang="en-US" dirty="0" err="1"/>
              <a:t>menerima</a:t>
            </a:r>
            <a:r>
              <a:rPr lang="en-US" dirty="0"/>
              <a:t> data digital </a:t>
            </a:r>
            <a:r>
              <a:rPr lang="en-US" dirty="0" err="1"/>
              <a:t>dari</a:t>
            </a:r>
            <a:r>
              <a:rPr lang="en-US" dirty="0"/>
              <a:t> CD drive 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mengkonversikannya</a:t>
            </a:r>
            <a:r>
              <a:rPr lang="en-US" dirty="0"/>
              <a:t> 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 analog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amplifikasi</a:t>
            </a:r>
            <a:r>
              <a:rPr lang="en-US" dirty="0"/>
              <a:t>.</a:t>
            </a:r>
            <a:r>
              <a:rPr lang="en-US" kern="0" dirty="0">
                <a:latin typeface="+mn-lt"/>
                <a:cs typeface="+mn-cs"/>
              </a:rPr>
              <a:t>. </a:t>
            </a:r>
          </a:p>
        </p:txBody>
      </p:sp>
      <p:sp>
        <p:nvSpPr>
          <p:cNvPr id="2053" name="Title 1"/>
          <p:cNvSpPr>
            <a:spLocks noGrp="1"/>
          </p:cNvSpPr>
          <p:nvPr>
            <p:ph type="title"/>
          </p:nvPr>
        </p:nvSpPr>
        <p:spPr bwMode="auto">
          <a:xfrm>
            <a:off x="1739900" y="357188"/>
            <a:ext cx="5689600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smtClean="0">
                <a:solidFill>
                  <a:schemeClr val="tx1"/>
                </a:solidFill>
              </a:rPr>
              <a:t>Sistem Digital dan Analog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15963" y="2500313"/>
          <a:ext cx="5641975" cy="203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orelDRAW" r:id="rId4" imgW="4587120" imgH="1630800" progId="">
                  <p:embed/>
                </p:oleObj>
              </mc:Choice>
              <mc:Fallback>
                <p:oleObj name="CorelDRAW" r:id="rId4" imgW="4587120" imgH="1630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2500313"/>
                        <a:ext cx="5641975" cy="20335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10"/>
          <p:cNvSpPr txBox="1">
            <a:spLocks noChangeArrowheads="1"/>
          </p:cNvSpPr>
          <p:nvPr/>
        </p:nvSpPr>
        <p:spPr bwMode="auto">
          <a:xfrm>
            <a:off x="1214438" y="4643438"/>
            <a:ext cx="2095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Sistem digital dan analog</a:t>
            </a:r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6929438" y="4286250"/>
            <a:ext cx="1257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Sistem analog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428625" y="1071563"/>
            <a:ext cx="6858000" cy="2978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smtClean="0"/>
              <a:t>Analog Oscilloscope</a:t>
            </a:r>
          </a:p>
          <a:p>
            <a:pPr eaLnBrk="1" hangingPunct="1"/>
            <a:r>
              <a:rPr lang="en-US" sz="2400" smtClean="0"/>
              <a:t>Digital Oscilloscope</a:t>
            </a:r>
          </a:p>
          <a:p>
            <a:pPr eaLnBrk="1" hangingPunct="1"/>
            <a:r>
              <a:rPr lang="en-US" sz="2400" smtClean="0"/>
              <a:t>Logic Analyzer</a:t>
            </a:r>
          </a:p>
          <a:p>
            <a:pPr eaLnBrk="1" hangingPunct="1"/>
            <a:r>
              <a:rPr lang="en-US" sz="2400" smtClean="0"/>
              <a:t>Logic Probe, Pulser, and Current Probe</a:t>
            </a:r>
          </a:p>
          <a:p>
            <a:pPr eaLnBrk="1" hangingPunct="1"/>
            <a:r>
              <a:rPr lang="en-US" sz="2400" smtClean="0"/>
              <a:t>DC Power SupplyFunction Generator</a:t>
            </a:r>
          </a:p>
          <a:p>
            <a:pPr eaLnBrk="1" hangingPunct="1"/>
            <a:r>
              <a:rPr lang="en-US" sz="2400" smtClean="0"/>
              <a:t>Digital Multimeter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smtClean="0">
                <a:solidFill>
                  <a:schemeClr val="tx1"/>
                </a:solidFill>
              </a:rPr>
              <a:t>Test and Measurement Instruments</a:t>
            </a:r>
          </a:p>
        </p:txBody>
      </p:sp>
      <p:pic>
        <p:nvPicPr>
          <p:cNvPr id="34820" name="Picture 16" descr="fg01_014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88" y="3714750"/>
            <a:ext cx="393382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Simulasikan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</a:t>
            </a:r>
            <a:r>
              <a:rPr lang="en-US" dirty="0" err="1" smtClean="0"/>
              <a:t>nyala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di </a:t>
            </a:r>
            <a:r>
              <a:rPr lang="en-US" dirty="0" err="1" smtClean="0"/>
              <a:t>koridor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55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/>
              <a:t>Homework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 bwMode="auto">
          <a:xfrm>
            <a:off x="428625" y="1214438"/>
            <a:ext cx="8501063" cy="3214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smtClean="0"/>
              <a:t>Two as a team, one alone is allowed.</a:t>
            </a:r>
          </a:p>
          <a:p>
            <a:pPr eaLnBrk="1" hangingPunct="1"/>
            <a:r>
              <a:rPr lang="en-US" sz="2800" smtClean="0"/>
              <a:t>Draw a conceptual block diagram by means of basic gates and logic function units introduced (please refer to the example of Slide 24)</a:t>
            </a:r>
          </a:p>
          <a:p>
            <a:pPr eaLnBrk="1" hangingPunct="1"/>
            <a:r>
              <a:rPr lang="en-US" sz="2800" smtClean="0"/>
              <a:t>No correct answer at all.</a:t>
            </a:r>
          </a:p>
          <a:p>
            <a:pPr eaLnBrk="1" hangingPunct="1"/>
            <a:r>
              <a:rPr lang="en-US" sz="2800" smtClean="0"/>
              <a:t>Please develop your design with full freedom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4050" y="4276725"/>
            <a:ext cx="2981325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xfrm>
            <a:off x="285750" y="1857375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Binary Digits, Logic Levels,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and Digital Waveforms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 bwMode="auto">
          <a:xfrm>
            <a:off x="357188" y="428625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smtClean="0">
                <a:solidFill>
                  <a:schemeClr val="tx1"/>
                </a:solidFill>
              </a:rPr>
              <a:t>Binary Digits, Logic Levels, and Digital Waveforms</a:t>
            </a:r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428625" y="1285875"/>
            <a:ext cx="76835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/>
              <a:t> </a:t>
            </a:r>
            <a:r>
              <a:rPr lang="en-US" sz="2000"/>
              <a:t>Sistem bilangan konvensional menggunakan 10 digit 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000"/>
              <a:t> </a:t>
            </a:r>
            <a:r>
              <a:rPr lang="de-DE" sz="2000"/>
              <a:t>0,1,2,3,4,5,6,7,8, dan 9.</a:t>
            </a:r>
          </a:p>
          <a:p>
            <a:pPr lvl="1" algn="just"/>
            <a:endParaRPr lang="de-DE" sz="2000"/>
          </a:p>
          <a:p>
            <a:pPr>
              <a:buFont typeface="Wingdings" pitchFamily="2" charset="2"/>
              <a:buChar char="§"/>
            </a:pPr>
            <a:r>
              <a:rPr lang="en-US" sz="2000"/>
              <a:t> Sistem bilangan biner hanya menggunakan dua digit 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/>
              <a:t> </a:t>
            </a:r>
            <a:r>
              <a:rPr lang="en-US" sz="2000" b="1"/>
              <a:t>0 and 1.</a:t>
            </a:r>
            <a:endParaRPr lang="en-US" sz="2000"/>
          </a:p>
        </p:txBody>
      </p:sp>
      <p:sp>
        <p:nvSpPr>
          <p:cNvPr id="24580" name="AutoShape 2" descr="http://faroutshirts.com/images/geekBinary-previe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0" y="4143375"/>
            <a:ext cx="347980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 bwMode="auto">
          <a:xfrm>
            <a:off x="428625" y="357188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smtClean="0">
                <a:solidFill>
                  <a:schemeClr val="tx1"/>
                </a:solidFill>
              </a:rPr>
              <a:t>Binary Digits, Logic Levels, and Digital Waveforms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2600" y="1285875"/>
            <a:ext cx="79470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 algn="just" defTabSz="801688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sz="2000" dirty="0" err="1"/>
              <a:t>Rangkaian</a:t>
            </a:r>
            <a:r>
              <a:rPr lang="en-US" sz="2000" dirty="0"/>
              <a:t> </a:t>
            </a:r>
            <a:r>
              <a:rPr lang="en-US" sz="2000" dirty="0" err="1"/>
              <a:t>elektronika</a:t>
            </a:r>
            <a:r>
              <a:rPr lang="en-US" sz="2000" dirty="0"/>
              <a:t> digital 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 </a:t>
            </a:r>
            <a:r>
              <a:rPr lang="en-US" sz="2000" dirty="0" err="1"/>
              <a:t>kondisi</a:t>
            </a:r>
            <a:r>
              <a:rPr lang="en-US" sz="2000" dirty="0"/>
              <a:t> (state), </a:t>
            </a:r>
            <a:r>
              <a:rPr lang="en-US" sz="2000" dirty="0" err="1"/>
              <a:t>Diwakili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level </a:t>
            </a:r>
            <a:r>
              <a:rPr lang="en-US" sz="2000" dirty="0" err="1"/>
              <a:t>tegangan</a:t>
            </a:r>
            <a:r>
              <a:rPr lang="en-US" sz="2000" dirty="0"/>
              <a:t> </a:t>
            </a:r>
            <a:r>
              <a:rPr lang="en-US" sz="2000" dirty="0" err="1"/>
              <a:t>berbeda</a:t>
            </a:r>
            <a:r>
              <a:rPr lang="en-US" sz="2000" dirty="0"/>
              <a:t> yang </a:t>
            </a:r>
            <a:r>
              <a:rPr lang="en-US" sz="2000" dirty="0" err="1"/>
              <a:t>disebut</a:t>
            </a:r>
            <a:r>
              <a:rPr lang="en-US" sz="2000" dirty="0"/>
              <a:t> </a:t>
            </a:r>
            <a:r>
              <a:rPr lang="en-US" sz="2000" b="1" dirty="0"/>
              <a:t>HIGH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b="1" dirty="0"/>
              <a:t>LOW</a:t>
            </a:r>
            <a:r>
              <a:rPr lang="en-US" sz="2000" dirty="0"/>
              <a:t>. </a:t>
            </a:r>
            <a:r>
              <a:rPr lang="en-US" sz="2000" dirty="0" err="1"/>
              <a:t>Tegangan</a:t>
            </a:r>
            <a:r>
              <a:rPr lang="en-US" sz="2000" dirty="0"/>
              <a:t> </a:t>
            </a:r>
            <a:r>
              <a:rPr lang="en-US" sz="2000" dirty="0" err="1"/>
              <a:t>mewakili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 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 </a:t>
            </a:r>
            <a:r>
              <a:rPr lang="en-US" sz="2000" dirty="0" err="1"/>
              <a:t>biner</a:t>
            </a:r>
            <a:r>
              <a:rPr lang="en-US" dirty="0"/>
              <a:t>.</a:t>
            </a:r>
            <a:endParaRPr lang="en-US" kern="0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000875" y="3500438"/>
          <a:ext cx="1354138" cy="253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CorelDRAW" r:id="rId3" imgW="1031400" imgH="1908360" progId="">
                  <p:embed/>
                </p:oleObj>
              </mc:Choice>
              <mc:Fallback>
                <p:oleObj name="CorelDRAW" r:id="rId3" imgW="1031400" imgH="1908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3500438"/>
                        <a:ext cx="1354138" cy="253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00063" y="2643188"/>
            <a:ext cx="51435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 algn="just" defTabSz="801688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bilangan</a:t>
            </a:r>
            <a:r>
              <a:rPr lang="en-US" sz="2000" dirty="0"/>
              <a:t> </a:t>
            </a:r>
            <a:r>
              <a:rPr lang="en-US" sz="2000" dirty="0" err="1"/>
              <a:t>biner</a:t>
            </a:r>
            <a:r>
              <a:rPr lang="en-US" sz="2000" dirty="0"/>
              <a:t> 1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b="1" i="1" dirty="0"/>
              <a:t>bit</a:t>
            </a:r>
            <a:r>
              <a:rPr lang="en-US" sz="2000" dirty="0"/>
              <a:t>. Bit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0 </a:t>
            </a:r>
            <a:r>
              <a:rPr lang="en-US" sz="2000" dirty="0" err="1"/>
              <a:t>atau</a:t>
            </a:r>
            <a:r>
              <a:rPr lang="en-US" sz="2000" dirty="0"/>
              <a:t> 1, </a:t>
            </a:r>
            <a:r>
              <a:rPr lang="en-US" sz="2000" dirty="0" err="1"/>
              <a:t>tergantung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tegangan</a:t>
            </a:r>
            <a:r>
              <a:rPr lang="en-US" sz="2000" dirty="0"/>
              <a:t> HIGH </a:t>
            </a:r>
            <a:r>
              <a:rPr lang="en-US" sz="2000" dirty="0" err="1"/>
              <a:t>atau</a:t>
            </a:r>
            <a:r>
              <a:rPr lang="en-US" sz="2000" dirty="0"/>
              <a:t> LOW</a:t>
            </a:r>
            <a:endParaRPr lang="en-US" sz="2000" kern="0" dirty="0"/>
          </a:p>
        </p:txBody>
      </p:sp>
      <p:sp>
        <p:nvSpPr>
          <p:cNvPr id="3078" name="Text Box 12"/>
          <p:cNvSpPr txBox="1">
            <a:spLocks noChangeArrowheads="1"/>
          </p:cNvSpPr>
          <p:nvPr/>
        </p:nvSpPr>
        <p:spPr bwMode="auto">
          <a:xfrm>
            <a:off x="7305675" y="3925888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HIGH</a:t>
            </a:r>
          </a:p>
        </p:txBody>
      </p:sp>
      <p:sp>
        <p:nvSpPr>
          <p:cNvPr id="3079" name="Text Box 13"/>
          <p:cNvSpPr txBox="1">
            <a:spLocks noChangeArrowheads="1"/>
          </p:cNvSpPr>
          <p:nvPr/>
        </p:nvSpPr>
        <p:spPr bwMode="auto">
          <a:xfrm>
            <a:off x="7305675" y="5297488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LOW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391275" y="3600450"/>
            <a:ext cx="64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V</a:t>
            </a:r>
            <a:r>
              <a:rPr lang="en-US" sz="1400" baseline="-25000"/>
              <a:t>H(max)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6391275" y="4286250"/>
            <a:ext cx="62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V</a:t>
            </a:r>
            <a:r>
              <a:rPr lang="en-US" sz="1400" baseline="-25000"/>
              <a:t>H(min)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391275" y="4895850"/>
            <a:ext cx="63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V</a:t>
            </a:r>
            <a:r>
              <a:rPr lang="en-US" sz="1400" baseline="-25000"/>
              <a:t>L(max)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391275" y="5657850"/>
            <a:ext cx="615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V</a:t>
            </a:r>
            <a:r>
              <a:rPr lang="en-US" sz="1400" baseline="-25000"/>
              <a:t>L(min)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305675" y="46355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Invalid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 bwMode="auto">
          <a:xfrm>
            <a:off x="285750" y="428625"/>
            <a:ext cx="8181975" cy="600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Bentuk Gelombang Digital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625" y="1500188"/>
            <a:ext cx="8177213" cy="4038600"/>
          </a:xfrm>
          <a:prstGeom prst="rect">
            <a:avLst/>
          </a:prstGeom>
        </p:spPr>
        <p:txBody>
          <a:bodyPr/>
          <a:lstStyle/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kern="0">
                <a:latin typeface="+mn-lt"/>
                <a:cs typeface="+mn-cs"/>
              </a:rPr>
              <a:t>B</a:t>
            </a:r>
            <a:r>
              <a:rPr lang="id-ID" kern="0">
                <a:latin typeface="+mn-lt"/>
                <a:cs typeface="+mn-cs"/>
              </a:rPr>
              <a:t>entuk gelombang digital </a:t>
            </a:r>
            <a:r>
              <a:rPr lang="en-US" kern="0">
                <a:latin typeface="+mn-lt"/>
                <a:cs typeface="+mn-cs"/>
              </a:rPr>
              <a:t>berubah </a:t>
            </a:r>
            <a:r>
              <a:rPr lang="id-ID" kern="0">
                <a:latin typeface="+mn-lt"/>
                <a:cs typeface="+mn-cs"/>
              </a:rPr>
              <a:t>antara </a:t>
            </a:r>
            <a:r>
              <a:rPr lang="en-US" kern="0">
                <a:latin typeface="+mn-lt"/>
                <a:cs typeface="+mn-cs"/>
              </a:rPr>
              <a:t>HIGH dan LOW</a:t>
            </a:r>
            <a:r>
              <a:rPr lang="id-ID" kern="0">
                <a:latin typeface="+mn-lt"/>
                <a:cs typeface="+mn-cs"/>
              </a:rPr>
              <a:t>. </a:t>
            </a:r>
            <a:endParaRPr lang="en-US" kern="0">
              <a:latin typeface="+mn-lt"/>
              <a:cs typeface="+mn-cs"/>
            </a:endParaRPr>
          </a:p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kern="0">
                <a:latin typeface="+mn-lt"/>
                <a:cs typeface="+mn-cs"/>
              </a:rPr>
              <a:t>Pulsa positif adalah berawal dari LOW lavel menjadi HIGH lavel dan kembali lagi ke kondisi sebelumnya.</a:t>
            </a:r>
          </a:p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id-ID" kern="0">
                <a:latin typeface="+mn-lt"/>
                <a:cs typeface="+mn-cs"/>
              </a:rPr>
              <a:t>Bentuk gelombang digital</a:t>
            </a:r>
            <a:r>
              <a:rPr lang="en-US" kern="0">
                <a:latin typeface="+mn-lt"/>
                <a:cs typeface="+mn-cs"/>
              </a:rPr>
              <a:t> </a:t>
            </a:r>
            <a:r>
              <a:rPr lang="id-ID" kern="0">
                <a:latin typeface="+mn-lt"/>
                <a:cs typeface="+mn-cs"/>
              </a:rPr>
              <a:t>terdiri dari serangkaian pulsa</a:t>
            </a:r>
            <a:r>
              <a:rPr lang="en-US" kern="0">
                <a:latin typeface="+mn-lt"/>
                <a:cs typeface="+mn-cs"/>
              </a:rPr>
              <a:t>.</a:t>
            </a:r>
            <a:endParaRPr lang="id-ID" kern="0">
              <a:latin typeface="+mn-lt"/>
              <a:cs typeface="+mn-cs"/>
            </a:endParaRPr>
          </a:p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id-ID" kern="0">
                <a:latin typeface="+mn-lt"/>
                <a:cs typeface="+mn-cs"/>
              </a:rPr>
              <a:t/>
            </a:r>
            <a:br>
              <a:rPr lang="id-ID" kern="0">
                <a:latin typeface="+mn-lt"/>
                <a:cs typeface="+mn-cs"/>
              </a:rPr>
            </a:br>
            <a:endParaRPr lang="en-US" kern="0" dirty="0">
              <a:latin typeface="+mn-lt"/>
              <a:cs typeface="+mn-cs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85875" y="3286125"/>
          <a:ext cx="6875463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CorelDRAW" r:id="rId3" imgW="3993120" imgH="1085400" progId="">
                  <p:embed/>
                </p:oleObj>
              </mc:Choice>
              <mc:Fallback>
                <p:oleObj name="CorelDRAW" r:id="rId3" imgW="3993120" imgH="10854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286125"/>
                        <a:ext cx="6875463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28625" y="1285875"/>
            <a:ext cx="8177213" cy="4038600"/>
          </a:xfrm>
          <a:prstGeom prst="rect">
            <a:avLst/>
          </a:prstGeom>
        </p:spPr>
        <p:txBody>
          <a:bodyPr/>
          <a:lstStyle/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kern="0" dirty="0" err="1">
                <a:latin typeface="+mn-lt"/>
                <a:cs typeface="+mn-cs"/>
              </a:rPr>
              <a:t>Pulsa</a:t>
            </a:r>
            <a:r>
              <a:rPr lang="en-US" kern="0" dirty="0">
                <a:latin typeface="+mn-lt"/>
                <a:cs typeface="+mn-cs"/>
              </a:rPr>
              <a:t> </a:t>
            </a:r>
            <a:r>
              <a:rPr lang="en-US" kern="0" dirty="0" err="1">
                <a:latin typeface="+mn-lt"/>
                <a:cs typeface="+mn-cs"/>
              </a:rPr>
              <a:t>sebenarnya</a:t>
            </a:r>
            <a:r>
              <a:rPr lang="en-US" kern="0" dirty="0">
                <a:latin typeface="+mn-lt"/>
                <a:cs typeface="+mn-cs"/>
              </a:rPr>
              <a:t> </a:t>
            </a:r>
            <a:r>
              <a:rPr lang="en-US" kern="0" dirty="0" err="1">
                <a:latin typeface="+mn-lt"/>
                <a:cs typeface="+mn-cs"/>
              </a:rPr>
              <a:t>tidak</a:t>
            </a:r>
            <a:r>
              <a:rPr lang="en-US" kern="0" dirty="0">
                <a:latin typeface="+mn-lt"/>
                <a:cs typeface="+mn-cs"/>
              </a:rPr>
              <a:t> ideal, </a:t>
            </a:r>
            <a:r>
              <a:rPr lang="en-US" kern="0" dirty="0" err="1">
                <a:latin typeface="+mn-lt"/>
                <a:cs typeface="+mn-cs"/>
              </a:rPr>
              <a:t>maksudnya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tidak</a:t>
            </a:r>
            <a:r>
              <a:rPr lang="en-US" kern="0" dirty="0">
                <a:latin typeface="+mn-lt"/>
                <a:cs typeface="+mn-cs"/>
              </a:rPr>
              <a:t> ideal </a:t>
            </a:r>
            <a:r>
              <a:rPr lang="en-US" kern="0" dirty="0" err="1">
                <a:latin typeface="+mn-lt"/>
                <a:cs typeface="+mn-cs"/>
              </a:rPr>
              <a:t>adalah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pulsa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kotak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tidak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seperti</a:t>
            </a:r>
            <a:r>
              <a:rPr lang="en-US" kern="0" dirty="0">
                <a:latin typeface="+mn-lt"/>
                <a:cs typeface="+mn-cs"/>
              </a:rPr>
              <a:t> yang </a:t>
            </a:r>
            <a:r>
              <a:rPr lang="en-US" kern="0" dirty="0" err="1">
                <a:latin typeface="+mn-lt"/>
                <a:cs typeface="+mn-cs"/>
              </a:rPr>
              <a:t>dijelaskan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sebelumnya</a:t>
            </a:r>
            <a:r>
              <a:rPr lang="en-US" kern="0" dirty="0">
                <a:latin typeface="+mn-lt"/>
                <a:cs typeface="+mn-cs"/>
              </a:rPr>
              <a:t>.</a:t>
            </a:r>
          </a:p>
          <a:p>
            <a:pPr marL="347663" indent="-347663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kern="0" dirty="0" err="1">
                <a:latin typeface="+mn-lt"/>
                <a:cs typeface="+mn-cs"/>
              </a:rPr>
              <a:t>Bagian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dari</a:t>
            </a:r>
            <a:r>
              <a:rPr lang="en-US" kern="0" dirty="0">
                <a:latin typeface="+mn-lt"/>
                <a:cs typeface="+mn-cs"/>
              </a:rPr>
              <a:t> </a:t>
            </a:r>
            <a:r>
              <a:rPr lang="en-US" kern="0" dirty="0" err="1">
                <a:latin typeface="+mn-lt"/>
                <a:cs typeface="+mn-cs"/>
              </a:rPr>
              <a:t>pulsa</a:t>
            </a:r>
            <a:r>
              <a:rPr lang="en-US" kern="0" dirty="0">
                <a:latin typeface="+mn-lt"/>
                <a:cs typeface="+mn-cs"/>
              </a:rPr>
              <a:t> digital </a:t>
            </a:r>
            <a:r>
              <a:rPr lang="en-US" kern="0" dirty="0" err="1">
                <a:latin typeface="+mn-lt"/>
                <a:cs typeface="+mn-cs"/>
              </a:rPr>
              <a:t>adalah</a:t>
            </a:r>
            <a:r>
              <a:rPr lang="en-US" kern="0" dirty="0">
                <a:latin typeface="+mn-lt"/>
                <a:cs typeface="+mn-cs"/>
              </a:rPr>
              <a:t> </a:t>
            </a:r>
          </a:p>
          <a:p>
            <a:pPr marL="365125" lvl="1" indent="333375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§"/>
              <a:defRPr/>
            </a:pPr>
            <a:r>
              <a:rPr lang="en-US" kern="0" dirty="0">
                <a:latin typeface="+mn-lt"/>
              </a:rPr>
              <a:t>Base Line</a:t>
            </a:r>
          </a:p>
          <a:p>
            <a:pPr marL="365125" lvl="1" indent="333375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§"/>
              <a:defRPr/>
            </a:pPr>
            <a:r>
              <a:rPr lang="en-US" kern="0" dirty="0">
                <a:latin typeface="+mn-lt"/>
              </a:rPr>
              <a:t>Amplitude</a:t>
            </a:r>
          </a:p>
          <a:p>
            <a:pPr marL="365125" lvl="1" indent="333375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§"/>
              <a:defRPr/>
            </a:pPr>
            <a:r>
              <a:rPr lang="en-US" kern="0" dirty="0">
                <a:latin typeface="+mn-lt"/>
              </a:rPr>
              <a:t>Rise time (</a:t>
            </a:r>
            <a:r>
              <a:rPr lang="en-US" kern="0" dirty="0" err="1">
                <a:latin typeface="+mn-lt"/>
              </a:rPr>
              <a:t>t</a:t>
            </a:r>
            <a:r>
              <a:rPr lang="en-US" sz="1400" kern="0" dirty="0" err="1">
                <a:latin typeface="+mn-lt"/>
              </a:rPr>
              <a:t>r</a:t>
            </a:r>
            <a:r>
              <a:rPr lang="en-US" kern="0" dirty="0">
                <a:latin typeface="+mn-lt"/>
              </a:rPr>
              <a:t>)</a:t>
            </a:r>
          </a:p>
          <a:p>
            <a:pPr marL="365125" lvl="1" indent="333375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§"/>
              <a:defRPr/>
            </a:pPr>
            <a:r>
              <a:rPr lang="en-US" kern="0" dirty="0">
                <a:latin typeface="+mn-lt"/>
              </a:rPr>
              <a:t>Pulse width (</a:t>
            </a:r>
            <a:r>
              <a:rPr lang="en-US" kern="0" dirty="0" err="1">
                <a:latin typeface="+mn-lt"/>
              </a:rPr>
              <a:t>t</a:t>
            </a:r>
            <a:r>
              <a:rPr lang="en-US" sz="1400" kern="0" dirty="0" err="1">
                <a:latin typeface="+mn-lt"/>
              </a:rPr>
              <a:t>w</a:t>
            </a:r>
            <a:r>
              <a:rPr lang="en-US" kern="0" dirty="0">
                <a:latin typeface="+mn-lt"/>
              </a:rPr>
              <a:t>)</a:t>
            </a:r>
          </a:p>
          <a:p>
            <a:pPr marL="365125" lvl="1" indent="333375" defTabSz="801688" eaLnBrk="0" hangingPunct="0">
              <a:spcBef>
                <a:spcPct val="75000"/>
              </a:spcBef>
              <a:buClr>
                <a:schemeClr val="hlink"/>
              </a:buClr>
              <a:buSzPct val="90000"/>
              <a:buFont typeface="Wingdings" pitchFamily="2" charset="2"/>
              <a:buChar char="§"/>
              <a:defRPr/>
            </a:pPr>
            <a:r>
              <a:rPr lang="en-US" sz="2000" kern="0" dirty="0">
                <a:latin typeface="+mn-lt"/>
              </a:rPr>
              <a:t>Fall time (</a:t>
            </a:r>
            <a:r>
              <a:rPr lang="en-US" sz="2000" kern="0" dirty="0" err="1">
                <a:latin typeface="+mn-lt"/>
              </a:rPr>
              <a:t>t</a:t>
            </a:r>
            <a:r>
              <a:rPr lang="en-US" sz="1600" kern="0" dirty="0" err="1">
                <a:latin typeface="+mn-lt"/>
              </a:rPr>
              <a:t>f</a:t>
            </a:r>
            <a:r>
              <a:rPr lang="en-US" sz="2000" kern="0" dirty="0">
                <a:latin typeface="+mn-lt"/>
              </a:rPr>
              <a:t>)</a:t>
            </a:r>
            <a:endParaRPr lang="en-US" kern="0" dirty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625" y="357188"/>
            <a:ext cx="8181975" cy="600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Definisi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Pulsa</a:t>
            </a:r>
            <a:endParaRPr lang="en-US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421063" y="2489200"/>
          <a:ext cx="5254625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CorelDRAW" r:id="rId3" imgW="3412080" imgH="1872360" progId="">
                  <p:embed/>
                </p:oleObj>
              </mc:Choice>
              <mc:Fallback>
                <p:oleObj name="CorelDRAW" r:id="rId3" imgW="3412080" imgH="18723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2489200"/>
                        <a:ext cx="5254625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Content Placeholder 2"/>
          <p:cNvSpPr>
            <a:spLocks noGrp="1"/>
          </p:cNvSpPr>
          <p:nvPr>
            <p:ph idx="1"/>
          </p:nvPr>
        </p:nvSpPr>
        <p:spPr bwMode="auto">
          <a:xfrm>
            <a:off x="500063" y="1285875"/>
            <a:ext cx="8229600" cy="27860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sz="2400" b="1" smtClean="0"/>
              <a:t>Frekuensi</a:t>
            </a:r>
            <a:r>
              <a:rPr lang="en-US" sz="2400" smtClean="0"/>
              <a:t> adalah tingkat mengulangi dan diukur dalam satuan hertz</a:t>
            </a:r>
          </a:p>
          <a:p>
            <a:pPr algn="just" eaLnBrk="1" hangingPunct="1"/>
            <a:endParaRPr lang="en-US" sz="2400" smtClean="0"/>
          </a:p>
          <a:p>
            <a:pPr algn="just" eaLnBrk="1" hangingPunct="1"/>
            <a:endParaRPr lang="en-US" sz="2400" smtClean="0"/>
          </a:p>
          <a:p>
            <a:pPr algn="just" eaLnBrk="1" hangingPunct="1"/>
            <a:r>
              <a:rPr lang="en-US" sz="2400" b="1" smtClean="0"/>
              <a:t>Clock</a:t>
            </a:r>
            <a:r>
              <a:rPr lang="en-US" sz="2400" smtClean="0"/>
              <a:t> adalah  </a:t>
            </a:r>
            <a:r>
              <a:rPr lang="en-US" sz="2400" i="1" smtClean="0"/>
              <a:t>basic timing signal </a:t>
            </a:r>
            <a:r>
              <a:rPr lang="en-US" sz="2400" smtClean="0"/>
              <a:t>yang merupakan contoh dari gelombang periodik.</a:t>
            </a:r>
          </a:p>
        </p:txBody>
      </p:sp>
      <p:sp>
        <p:nvSpPr>
          <p:cNvPr id="6150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Periodik Pulsa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200400" y="2103438"/>
          <a:ext cx="7493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3" imgW="431640" imgH="393480" progId="Equation.3">
                  <p:embed/>
                </p:oleObj>
              </mc:Choice>
              <mc:Fallback>
                <p:oleObj name="Equation" r:id="rId3" imgW="43164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103438"/>
                        <a:ext cx="7493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714875" y="2130425"/>
          <a:ext cx="7493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5" imgW="431640" imgH="419040" progId="Equation.3">
                  <p:embed/>
                </p:oleObj>
              </mc:Choice>
              <mc:Fallback>
                <p:oleObj name="Equation" r:id="rId5" imgW="43164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130425"/>
                        <a:ext cx="74930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312988" y="4679950"/>
            <a:ext cx="6616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Berapa periode dari sebuah gelombang jika </a:t>
            </a:r>
            <a:r>
              <a:rPr lang="en-US" sz="2000" i="1"/>
              <a:t>f</a:t>
            </a:r>
            <a:r>
              <a:rPr lang="en-US" sz="2000"/>
              <a:t> = 3.2 GHz?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2143125" y="5286375"/>
          <a:ext cx="19399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7" imgW="1244520" imgH="419040" progId="Equation.3">
                  <p:embed/>
                </p:oleObj>
              </mc:Choice>
              <mc:Fallback>
                <p:oleObj name="Equation" r:id="rId7" imgW="124452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286375"/>
                        <a:ext cx="1939925" cy="65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124325" y="5362575"/>
            <a:ext cx="1460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312.5 ps</a:t>
            </a:r>
          </a:p>
        </p:txBody>
      </p:sp>
      <p:sp>
        <p:nvSpPr>
          <p:cNvPr id="18" name="WordArt 17"/>
          <p:cNvSpPr>
            <a:spLocks noChangeArrowheads="1" noChangeShapeType="1" noTextEdit="1"/>
          </p:cNvSpPr>
          <p:nvPr/>
        </p:nvSpPr>
        <p:spPr bwMode="auto">
          <a:xfrm>
            <a:off x="1023938" y="4643438"/>
            <a:ext cx="1333500" cy="449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solidFill>
                  <a:srgbClr val="262626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Contoh :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585</Words>
  <Application>Microsoft Office PowerPoint</Application>
  <PresentationFormat>On-screen Show (4:3)</PresentationFormat>
  <Paragraphs>170</Paragraphs>
  <Slides>32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Modèle par défaut</vt:lpstr>
      <vt:lpstr>CorelDRAW</vt:lpstr>
      <vt:lpstr>Equation</vt:lpstr>
      <vt:lpstr>PowerPoint Presentation</vt:lpstr>
      <vt:lpstr>Sistem Digital dan Analog</vt:lpstr>
      <vt:lpstr>Sistem Digital dan Analog</vt:lpstr>
      <vt:lpstr>Binary Digits, Logic Levels, and Digital Waveforms</vt:lpstr>
      <vt:lpstr>Binary Digits, Logic Levels, and Digital Waveforms</vt:lpstr>
      <vt:lpstr>Binary Digits, Logic Levels, and Digital Waveforms</vt:lpstr>
      <vt:lpstr>Bentuk Gelombang Digital</vt:lpstr>
      <vt:lpstr>Definisi Pulsa</vt:lpstr>
      <vt:lpstr>Periodik Pulsa</vt:lpstr>
      <vt:lpstr>Pulsa</vt:lpstr>
      <vt:lpstr>Timing Diagram</vt:lpstr>
      <vt:lpstr>Data transfer</vt:lpstr>
      <vt:lpstr>Basic Logic Operation</vt:lpstr>
      <vt:lpstr>Basic Logic Operation</vt:lpstr>
      <vt:lpstr>Basic Logic Functions</vt:lpstr>
      <vt:lpstr>Basic Logic Functions</vt:lpstr>
      <vt:lpstr>Basic Logic Functions</vt:lpstr>
      <vt:lpstr>Basic Logic Functions</vt:lpstr>
      <vt:lpstr>Basic Logic Functions</vt:lpstr>
      <vt:lpstr>4-bit Serial Shift Register</vt:lpstr>
      <vt:lpstr>Parallel Shift Register</vt:lpstr>
      <vt:lpstr>Storage Function</vt:lpstr>
      <vt:lpstr>Example</vt:lpstr>
      <vt:lpstr>Fixed-Function Integrated Circuits</vt:lpstr>
      <vt:lpstr>Integrated Circuits</vt:lpstr>
      <vt:lpstr>Introduction to Programmable Logic</vt:lpstr>
      <vt:lpstr>Introduction to Programmable Logic</vt:lpstr>
      <vt:lpstr>Introduction to Programmable Logic</vt:lpstr>
      <vt:lpstr>Test and Measurement Instruments</vt:lpstr>
      <vt:lpstr>Test and Measurement Instruments</vt:lpstr>
      <vt:lpstr>Tugas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Man in Black Suit</dc:title>
  <dc:creator>www.powerpointstyles.com</dc:creator>
  <dc:description>Image credit to graur razvan ionut / FreeDigitalPhotos.net</dc:description>
  <cp:lastModifiedBy>nand</cp:lastModifiedBy>
  <cp:revision>59</cp:revision>
  <dcterms:created xsi:type="dcterms:W3CDTF">2009-03-23T15:23:24Z</dcterms:created>
  <dcterms:modified xsi:type="dcterms:W3CDTF">2017-09-12T04:39:44Z</dcterms:modified>
</cp:coreProperties>
</file>